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rawings/drawing4.xml" ContentType="application/vnd.openxmlformats-officedocument.drawingml.chartshape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docx" ContentType="application/vnd.openxmlformats-officedocument.wordprocessingml.document"/>
  <Override PartName="/ppt/charts/chart13.xml" ContentType="application/vnd.openxmlformats-officedocument.drawingml.char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7.xml" ContentType="application/vnd.openxmlformats-officedocument.drawingml.chart+xml"/>
  <Override PartName="/ppt/drawings/drawing9.xml" ContentType="application/vnd.openxmlformats-officedocument.drawingml.chartshapes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drawings/drawing7.xml" ContentType="application/vnd.openxmlformats-officedocument.drawingml.chartshap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5.xml" ContentType="application/vnd.openxmlformats-officedocument.drawingml.chartshapes+xml"/>
  <Override PartName="/ppt/drawings/drawing6.xml" ContentType="application/vnd.openxmlformats-officedocument.drawingml.chartshapes+xml"/>
  <Override PartName="/ppt/drawings/drawing10.xml" ContentType="application/vnd.openxmlformats-officedocument.drawingml.chartshape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rawings/drawing3.xml" ContentType="application/vnd.openxmlformats-officedocument.drawingml.chartshape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drawings/drawing8.xml" ContentType="application/vnd.openxmlformats-officedocument.drawingml.chartshap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38"/>
  </p:notesMasterIdLst>
  <p:sldIdLst>
    <p:sldId id="256" r:id="rId2"/>
    <p:sldId id="261" r:id="rId3"/>
    <p:sldId id="289" r:id="rId4"/>
    <p:sldId id="290" r:id="rId5"/>
    <p:sldId id="293" r:id="rId6"/>
    <p:sldId id="260" r:id="rId7"/>
    <p:sldId id="263" r:id="rId8"/>
    <p:sldId id="270" r:id="rId9"/>
    <p:sldId id="257" r:id="rId10"/>
    <p:sldId id="262" r:id="rId11"/>
    <p:sldId id="258" r:id="rId12"/>
    <p:sldId id="264" r:id="rId13"/>
    <p:sldId id="271" r:id="rId14"/>
    <p:sldId id="288" r:id="rId15"/>
    <p:sldId id="267" r:id="rId16"/>
    <p:sldId id="268" r:id="rId17"/>
    <p:sldId id="265" r:id="rId18"/>
    <p:sldId id="284" r:id="rId19"/>
    <p:sldId id="285" r:id="rId20"/>
    <p:sldId id="287" r:id="rId21"/>
    <p:sldId id="259" r:id="rId22"/>
    <p:sldId id="266" r:id="rId23"/>
    <p:sldId id="286" r:id="rId24"/>
    <p:sldId id="269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99FF99"/>
    <a:srgbClr val="FFCCFF"/>
    <a:srgbClr val="66FF33"/>
    <a:srgbClr val="9966FF"/>
    <a:srgbClr val="CCFF99"/>
    <a:srgbClr val="00FFCC"/>
    <a:srgbClr val="D60093"/>
    <a:srgbClr val="FF0066"/>
    <a:srgbClr val="FF99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065" autoAdjust="0"/>
    <p:restoredTop sz="90238" autoAdjust="0"/>
  </p:normalViewPr>
  <p:slideViewPr>
    <p:cSldViewPr>
      <p:cViewPr varScale="1">
        <p:scale>
          <a:sx n="101" d="100"/>
          <a:sy n="101" d="100"/>
        </p:scale>
        <p:origin x="-1248" y="-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11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9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_____Microsoft_Office_Excel33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4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_____Microsoft_Office_Excel35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6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20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21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22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Office_Excel23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Office_Excel24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Office_Excel29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_____Microsoft_Office_Excel31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i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Численность </a:t>
            </a:r>
            <a:endParaRPr lang="ru-RU" sz="1400" i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 sz="1400" i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населения</a:t>
            </a:r>
            <a:endParaRPr lang="ru-RU" sz="1400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c:rich>
      </c:tx>
    </c:title>
    <c:plotArea>
      <c:layout>
        <c:manualLayout>
          <c:layoutTarget val="inner"/>
          <c:xMode val="edge"/>
          <c:yMode val="edge"/>
          <c:x val="0.16039943664064193"/>
          <c:y val="0.30069104211577374"/>
          <c:w val="0.80694743217262044"/>
          <c:h val="0.51000587922394269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населения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00B05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cat>
            <c:numRef>
              <c:f>Лист1!$A$2:$A$5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71.099999999999994</c:v>
                </c:pt>
                <c:pt idx="1">
                  <c:v>71.8</c:v>
                </c:pt>
                <c:pt idx="2">
                  <c:v>72.400000000000006</c:v>
                </c:pt>
                <c:pt idx="3">
                  <c:v>73.099999999999994</c:v>
                </c:pt>
              </c:numCache>
            </c:numRef>
          </c:val>
        </c:ser>
        <c:marker val="1"/>
        <c:axId val="358892288"/>
        <c:axId val="358894976"/>
      </c:lineChart>
      <c:catAx>
        <c:axId val="35889228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58894976"/>
        <c:crosses val="autoZero"/>
        <c:auto val="1"/>
        <c:lblAlgn val="ctr"/>
        <c:lblOffset val="100"/>
      </c:catAx>
      <c:valAx>
        <c:axId val="35889497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58892288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</c:spPr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2800">
                <a:latin typeface="Times New Roman" pitchFamily="18" charset="0"/>
                <a:cs typeface="Times New Roman" pitchFamily="18" charset="0"/>
              </a:defRPr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2016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год</a:t>
            </a:r>
          </a:p>
          <a:p>
            <a:pPr>
              <a:defRPr sz="2800">
                <a:latin typeface="Times New Roman" pitchFamily="18" charset="0"/>
                <a:cs typeface="Times New Roman" pitchFamily="18" charset="0"/>
              </a:defRPr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план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7222080549411892"/>
          <c:y val="0.82935932456915684"/>
        </c:manualLayout>
      </c:layout>
    </c:title>
    <c:view3D>
      <c:rAngAx val="1"/>
    </c:view3D>
    <c:plotArea>
      <c:layout>
        <c:manualLayout>
          <c:layoutTarget val="inner"/>
          <c:xMode val="edge"/>
          <c:yMode val="edge"/>
          <c:x val="2.2916666666666672E-2"/>
          <c:y val="0.12680947653371288"/>
          <c:w val="0.75123441601050311"/>
          <c:h val="0.53823218412092289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2016 год</c:v>
                </c:pt>
              </c:strCache>
            </c:strRef>
          </c:tx>
          <c:spPr>
            <a:solidFill>
              <a:schemeClr val="tx2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1"/>
            <c:spPr>
              <a:solidFill>
                <a:srgbClr val="FFC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spPr>
              <a:solidFill>
                <a:srgbClr val="00B05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spPr>
              <a:solidFill>
                <a:schemeClr val="accent2">
                  <a:lumMod val="5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межбюджентые трансферты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233.8</c:v>
                </c:pt>
                <c:pt idx="1">
                  <c:v>338.6</c:v>
                </c:pt>
                <c:pt idx="2">
                  <c:v>901.8</c:v>
                </c:pt>
                <c:pt idx="3">
                  <c:v>31.1</c:v>
                </c:pt>
              </c:numCache>
            </c:numRef>
          </c:val>
        </c:ser>
        <c:shape val="box"/>
        <c:axId val="324815488"/>
        <c:axId val="324825472"/>
        <c:axId val="0"/>
      </c:bar3DChart>
      <c:catAx>
        <c:axId val="324815488"/>
        <c:scaling>
          <c:orientation val="minMax"/>
        </c:scaling>
        <c:axPos val="b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24825472"/>
        <c:crosses val="autoZero"/>
        <c:auto val="1"/>
        <c:lblAlgn val="ctr"/>
        <c:lblOffset val="100"/>
      </c:catAx>
      <c:valAx>
        <c:axId val="324825472"/>
        <c:scaling>
          <c:orientation val="minMax"/>
        </c:scaling>
        <c:delete val="1"/>
        <c:axPos val="l"/>
        <c:numFmt formatCode="General" sourceLinked="1"/>
        <c:tickLblPos val="nextTo"/>
        <c:crossAx val="324815488"/>
        <c:crosses val="autoZero"/>
        <c:crossBetween val="between"/>
      </c:valAx>
    </c:plotArea>
    <c:plotVisOnly val="1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i="1" dirty="0">
                <a:latin typeface="Times New Roman" pitchFamily="18" charset="0"/>
                <a:cs typeface="Times New Roman" pitchFamily="18" charset="0"/>
              </a:rPr>
              <a:t>Расходы социальной направленности на 2016 год</a:t>
            </a:r>
          </a:p>
        </c:rich>
      </c:tx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социальной направленности на 2016 год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0.21450041101364056"/>
                  <c:y val="-0.20576130422721639"/>
                </c:manualLayout>
              </c:layout>
              <c:showCatName val="1"/>
              <c:showPercent val="1"/>
            </c:dLbl>
            <c:dLbl>
              <c:idx val="1"/>
              <c:layout>
                <c:manualLayout>
                  <c:x val="-9.3947600796785748E-5"/>
                  <c:y val="0.17294991784563629"/>
                </c:manualLayout>
              </c:layout>
              <c:showCatName val="1"/>
              <c:showPercent val="1"/>
            </c:dLbl>
            <c:dLbl>
              <c:idx val="2"/>
              <c:layout>
                <c:manualLayout>
                  <c:x val="-5.7988943203866987E-2"/>
                  <c:y val="-4.0553443014745123E-2"/>
                </c:manualLayout>
              </c:layout>
              <c:showCatName val="1"/>
              <c:showPercent val="1"/>
            </c:dLbl>
            <c:dLbl>
              <c:idx val="4"/>
              <c:tx>
                <c:rich>
                  <a:bodyPr/>
                  <a:lstStyle/>
                  <a:p>
                    <a:r>
                      <a:rPr lang="ru-RU" dirty="0"/>
                      <a:t>Обслуживание муниципального и государственного долга</a:t>
                    </a:r>
                    <a:r>
                      <a:rPr lang="ru-RU"/>
                      <a:t>
</a:t>
                    </a:r>
                    <a:r>
                      <a:rPr lang="ru-RU" smtClean="0"/>
                      <a:t>0,03%</a:t>
                    </a:r>
                    <a:endParaRPr lang="ru-RU" dirty="0"/>
                  </a:p>
                </c:rich>
              </c:tx>
              <c:showCatName val="1"/>
              <c:showPercent val="1"/>
            </c:dLbl>
            <c:dLbl>
              <c:idx val="5"/>
              <c:layout>
                <c:manualLayout>
                  <c:x val="0.13806564450614844"/>
                  <c:y val="-2.651661225273670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Прочие расходы</a:t>
                    </a:r>
                    <a:r>
                      <a:rPr lang="ru-RU" dirty="0"/>
                      <a:t>
8%</a:t>
                    </a:r>
                  </a:p>
                </c:rich>
              </c:tx>
              <c:showCatName val="1"/>
              <c:showPercent val="1"/>
            </c:dLbl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CatName val="1"/>
            <c:showPercent val="1"/>
            <c:showLeaderLines val="1"/>
          </c:dLbls>
          <c:cat>
            <c:strRef>
              <c:f>Лист1!$A$2:$A$7</c:f>
              <c:strCache>
                <c:ptCount val="6"/>
                <c:pt idx="0">
                  <c:v>расходы социальной направленности</c:v>
                </c:pt>
                <c:pt idx="1">
                  <c:v>Национальная экономика</c:v>
                </c:pt>
                <c:pt idx="2">
                  <c:v>ЖКХ</c:v>
                </c:pt>
                <c:pt idx="3">
                  <c:v>Межбюджетные трансферты</c:v>
                </c:pt>
                <c:pt idx="4">
                  <c:v>Обслуживание муниципального и государственного долга</c:v>
                </c:pt>
                <c:pt idx="5">
                  <c:v>Прочие расходв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1166.7</c:v>
                </c:pt>
                <c:pt idx="1">
                  <c:v>174.9</c:v>
                </c:pt>
                <c:pt idx="2">
                  <c:v>216.4</c:v>
                </c:pt>
                <c:pt idx="3">
                  <c:v>95</c:v>
                </c:pt>
                <c:pt idx="4">
                  <c:v>0.70000000000000062</c:v>
                </c:pt>
                <c:pt idx="5">
                  <c:v>148.19999999999999</c:v>
                </c:pt>
              </c:numCache>
            </c:numRef>
          </c:val>
        </c:ser>
        <c:dLbls>
          <c:showCatName val="1"/>
          <c:showPercent val="1"/>
        </c:dLbls>
      </c:pie3DChart>
    </c:plotArea>
    <c:plotVisOnly val="1"/>
  </c:chart>
  <c:spPr>
    <a:solidFill>
      <a:schemeClr val="accent2">
        <a:lumMod val="20000"/>
        <a:lumOff val="80000"/>
      </a:schemeClr>
    </a:solidFill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sideWall>
      <c:spPr>
        <a:noFill/>
        <a:ln w="25400">
          <a:noFill/>
        </a:ln>
        <a:scene3d>
          <a:camera prst="orthographicFront"/>
          <a:lightRig rig="threePt" dir="t"/>
        </a:scene3d>
        <a:sp3d>
          <a:bevelT/>
        </a:sp3d>
      </c:spPr>
    </c:sideWall>
    <c:backWall>
      <c:spPr>
        <a:noFill/>
        <a:ln w="25400">
          <a:noFill/>
        </a:ln>
        <a:scene3d>
          <a:camera prst="orthographicFront"/>
          <a:lightRig rig="threePt" dir="t"/>
        </a:scene3d>
        <a:sp3d>
          <a:bevelT/>
        </a:sp3d>
      </c:spPr>
    </c:backWall>
    <c:plotArea>
      <c:layout>
        <c:manualLayout>
          <c:layoutTarget val="inner"/>
          <c:xMode val="edge"/>
          <c:yMode val="edge"/>
          <c:x val="1.5898824750225141E-2"/>
          <c:y val="0.12140921409214091"/>
          <c:w val="0.81358986472114458"/>
          <c:h val="0.61696297718882764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9999FF"/>
            </a:solidFill>
          </c:spPr>
          <c:cat>
            <c:strRef>
              <c:f>Лист1!$A$2:$A$4</c:f>
              <c:strCache>
                <c:ptCount val="3"/>
                <c:pt idx="0">
                  <c:v>2014</c:v>
                </c:pt>
                <c:pt idx="1">
                  <c:v>2015</c:v>
                </c:pt>
                <c:pt idx="2">
                  <c:v>2016 (план)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4.0999999999999996</c:v>
                </c:pt>
                <c:pt idx="1">
                  <c:v>35.800000000000004</c:v>
                </c:pt>
                <c:pt idx="2">
                  <c:v>23.1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FF0000"/>
            </a:solidFill>
          </c:spPr>
          <c:cat>
            <c:strRef>
              <c:f>Лист1!$A$2:$A$4</c:f>
              <c:strCache>
                <c:ptCount val="3"/>
                <c:pt idx="0">
                  <c:v>2014</c:v>
                </c:pt>
                <c:pt idx="1">
                  <c:v>2015</c:v>
                </c:pt>
                <c:pt idx="2">
                  <c:v>2016 (план)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153.9</c:v>
                </c:pt>
                <c:pt idx="1">
                  <c:v>133.5</c:v>
                </c:pt>
                <c:pt idx="2">
                  <c:v>119.2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cat>
            <c:strRef>
              <c:f>Лист1!$A$2:$A$4</c:f>
              <c:strCache>
                <c:ptCount val="3"/>
                <c:pt idx="0">
                  <c:v>2014</c:v>
                </c:pt>
                <c:pt idx="1">
                  <c:v>2015</c:v>
                </c:pt>
                <c:pt idx="2">
                  <c:v>2016 (план)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58.7</c:v>
                </c:pt>
                <c:pt idx="1">
                  <c:v>71.599999999999994</c:v>
                </c:pt>
                <c:pt idx="2">
                  <c:v>85.9</c:v>
                </c:pt>
              </c:numCache>
            </c:numRef>
          </c:val>
        </c:ser>
        <c:shape val="cylinder"/>
        <c:axId val="326173440"/>
        <c:axId val="326174976"/>
        <c:axId val="0"/>
      </c:bar3DChart>
      <c:catAx>
        <c:axId val="32617344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8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26174976"/>
        <c:crosses val="autoZero"/>
        <c:auto val="1"/>
        <c:lblAlgn val="ctr"/>
        <c:lblOffset val="100"/>
      </c:catAx>
      <c:valAx>
        <c:axId val="326174976"/>
        <c:scaling>
          <c:orientation val="minMax"/>
        </c:scaling>
        <c:delete val="1"/>
        <c:axPos val="l"/>
        <c:numFmt formatCode="General" sourceLinked="1"/>
        <c:tickLblPos val="nextTo"/>
        <c:crossAx val="3261734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5.6260102496775329E-2"/>
          <c:y val="0.84090988626421981"/>
          <c:w val="0.67490522445396628"/>
          <c:h val="0.10950814075069949"/>
        </c:manualLayout>
      </c:layout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spPr>
    <a:solidFill>
      <a:schemeClr val="accent6">
        <a:lumMod val="60000"/>
        <a:lumOff val="40000"/>
      </a:schemeClr>
    </a:solidFill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Pr>
        <a:bodyPr/>
        <a:lstStyle/>
        <a:p>
          <a:pPr>
            <a:defRPr sz="2000" i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6.5390602941021572E-2"/>
          <c:y val="0.15170864107103033"/>
          <c:w val="0.83019440609468442"/>
          <c:h val="0.7552184581578466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программных расходов бюджета Томского района</c:v>
                </c:pt>
              </c:strCache>
            </c:strRef>
          </c:tx>
          <c:spPr>
            <a:ln>
              <a:solidFill>
                <a:srgbClr val="7030A0"/>
              </a:solidFill>
            </a:ln>
            <a:scene3d>
              <a:camera prst="orthographicFront"/>
              <a:lightRig rig="threePt" dir="t"/>
            </a:scene3d>
            <a:sp3d>
              <a:bevelT prst="convex"/>
              <a:contourClr>
                <a:srgbClr val="000000"/>
              </a:contourClr>
            </a:sp3d>
          </c:spPr>
          <c:explosion val="30"/>
          <c:dPt>
            <c:idx val="0"/>
            <c:spPr>
              <a:solidFill>
                <a:srgbClr val="FF0066"/>
              </a:solidFill>
              <a:ln>
                <a:solidFill>
                  <a:srgbClr val="7030A0"/>
                </a:solidFill>
              </a:ln>
              <a:scene3d>
                <a:camera prst="orthographicFront"/>
                <a:lightRig rig="threePt" dir="t"/>
              </a:scene3d>
              <a:sp3d>
                <a:bevelT prst="convex"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rgbClr val="66FFCC"/>
              </a:solidFill>
              <a:ln>
                <a:solidFill>
                  <a:srgbClr val="7030A0"/>
                </a:solidFill>
              </a:ln>
              <a:scene3d>
                <a:camera prst="orthographicFront"/>
                <a:lightRig rig="threePt" dir="t"/>
              </a:scene3d>
              <a:sp3d>
                <a:bevelT prst="convex"/>
                <a:contourClr>
                  <a:srgbClr val="000000"/>
                </a:contourClr>
              </a:sp3d>
            </c:spPr>
          </c:dPt>
          <c:dLbls>
            <c:dLbl>
              <c:idx val="1"/>
              <c:layout>
                <c:manualLayout>
                  <c:x val="-8.1256708205807965E-2"/>
                  <c:y val="3.1552544304055019E-2"/>
                </c:manualLayout>
              </c:layout>
              <c:showCatName val="1"/>
              <c:showPercent val="1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CatName val="1"/>
            <c:showPercent val="1"/>
            <c:showLeaderLines val="1"/>
          </c:dLbls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1629.5</c:v>
                </c:pt>
                <c:pt idx="1">
                  <c:v>172.3</c:v>
                </c:pt>
              </c:numCache>
            </c:numRef>
          </c:val>
        </c:ser>
        <c:dLbls>
          <c:showCatName val="1"/>
          <c:showPercent val="1"/>
        </c:dLbls>
      </c:pie3DChart>
    </c:plotArea>
    <c:plotVisOnly val="1"/>
  </c:chart>
  <c:spPr>
    <a:solidFill>
      <a:schemeClr val="accent3">
        <a:lumMod val="40000"/>
        <a:lumOff val="60000"/>
      </a:schemeClr>
    </a:solidFill>
    <a:effectLst/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i="1">
                <a:latin typeface="Times New Roman" pitchFamily="18" charset="0"/>
                <a:cs typeface="Times New Roman" pitchFamily="18" charset="0"/>
              </a:defRPr>
            </a:pPr>
            <a:r>
              <a:rPr lang="ru-RU" sz="14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Индекс промышленного </a:t>
            </a:r>
            <a:endParaRPr lang="ru-RU" sz="1400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 sz="1400" i="1">
                <a:latin typeface="Times New Roman" pitchFamily="18" charset="0"/>
                <a:cs typeface="Times New Roman" pitchFamily="18" charset="0"/>
              </a:defRPr>
            </a:pPr>
            <a:r>
              <a:rPr lang="ru-RU" sz="1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производства</a:t>
            </a:r>
            <a:endParaRPr lang="ru-RU" sz="14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c:rich>
      </c:tx>
    </c:title>
    <c:plotArea>
      <c:layout>
        <c:manualLayout>
          <c:layoutTarget val="inner"/>
          <c:xMode val="edge"/>
          <c:yMode val="edge"/>
          <c:x val="0.16380602760435617"/>
          <c:y val="0.29361421262090381"/>
          <c:w val="0.78730542568381168"/>
          <c:h val="0.49623237611423182"/>
        </c:manualLayout>
      </c:layout>
      <c:lineChart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Индекс промышленного производства</c:v>
                </c:pt>
              </c:strCache>
            </c:strRef>
          </c:tx>
          <c:spPr>
            <a:ln>
              <a:solidFill>
                <a:schemeClr val="accent2">
                  <a:lumMod val="75000"/>
                </a:schemeClr>
              </a:solidFill>
            </a:ln>
          </c:spPr>
          <c:marker>
            <c:spPr>
              <a:solidFill>
                <a:schemeClr val="accent5"/>
              </a:solidFill>
              <a:ln>
                <a:solidFill>
                  <a:schemeClr val="accent2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marker>
          <c:cat>
            <c:numRef>
              <c:f>Лист1!$A$2:$A$5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77</c:v>
                </c:pt>
                <c:pt idx="1">
                  <c:v>92.7</c:v>
                </c:pt>
                <c:pt idx="2">
                  <c:v>161.9</c:v>
                </c:pt>
                <c:pt idx="3">
                  <c:v>100.6</c:v>
                </c:pt>
              </c:numCache>
            </c:numRef>
          </c:val>
        </c:ser>
        <c:marker val="1"/>
        <c:axId val="247834496"/>
        <c:axId val="247848960"/>
      </c:lineChart>
      <c:catAx>
        <c:axId val="24783449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47848960"/>
        <c:crosses val="autoZero"/>
        <c:auto val="1"/>
        <c:lblAlgn val="ctr"/>
        <c:lblOffset val="100"/>
      </c:catAx>
      <c:valAx>
        <c:axId val="24784896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47834496"/>
        <c:crosses val="autoZero"/>
        <c:crossBetween val="between"/>
      </c:valAx>
      <c:spPr>
        <a:solidFill>
          <a:schemeClr val="accent1">
            <a:lumMod val="20000"/>
            <a:lumOff val="80000"/>
          </a:schemeClr>
        </a:solidFill>
      </c:spPr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i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Уровень зарегистрированной </a:t>
            </a:r>
          </a:p>
          <a:p>
            <a:pPr>
              <a:defRPr sz="1400" i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безработицы</a:t>
            </a:r>
            <a:endParaRPr lang="ru-RU" sz="1400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c:rich>
      </c:tx>
    </c:title>
    <c:plotArea>
      <c:layout>
        <c:manualLayout>
          <c:layoutTarget val="inner"/>
          <c:xMode val="edge"/>
          <c:yMode val="edge"/>
          <c:x val="0.21851176514265341"/>
          <c:y val="0.29280381962006213"/>
          <c:w val="0.71578821160824346"/>
          <c:h val="0.53195538504263939"/>
        </c:manualLayout>
      </c:layout>
      <c:lineChart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зарегистврированной безработицы</c:v>
                </c:pt>
              </c:strCache>
            </c:strRef>
          </c:tx>
          <c:marker>
            <c:spPr>
              <a:solidFill>
                <a:srgbClr val="7030A0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marker>
          <c:cat>
            <c:numRef>
              <c:f>Лист1!$A$2:$A$5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1.1000000000000001</c:v>
                </c:pt>
              </c:numCache>
            </c:numRef>
          </c:val>
        </c:ser>
        <c:marker val="1"/>
        <c:axId val="268020352"/>
        <c:axId val="268022528"/>
      </c:lineChart>
      <c:catAx>
        <c:axId val="26802035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68022528"/>
        <c:crosses val="autoZero"/>
        <c:auto val="1"/>
        <c:lblAlgn val="ctr"/>
        <c:lblOffset val="100"/>
      </c:catAx>
      <c:valAx>
        <c:axId val="26802252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68020352"/>
        <c:crosses val="autoZero"/>
        <c:crossBetween val="between"/>
      </c:valAx>
      <c:spPr>
        <a:solidFill>
          <a:schemeClr val="accent3">
            <a:lumMod val="20000"/>
            <a:lumOff val="80000"/>
          </a:schemeClr>
        </a:solidFill>
      </c:spPr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i="1">
                <a:latin typeface="Times New Roman" pitchFamily="18" charset="0"/>
                <a:cs typeface="Times New Roman" pitchFamily="18" charset="0"/>
              </a:defRPr>
            </a:pPr>
            <a:r>
              <a:rPr lang="ru-RU" sz="1400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Фонд оплаты труда</a:t>
            </a:r>
          </a:p>
        </c:rich>
      </c:tx>
      <c:layout>
        <c:manualLayout>
          <c:xMode val="edge"/>
          <c:yMode val="edge"/>
          <c:x val="0.21812637804980475"/>
          <c:y val="3.1372329440749205E-2"/>
        </c:manualLayout>
      </c:layout>
    </c:title>
    <c:plotArea>
      <c:layout>
        <c:manualLayout>
          <c:layoutTarget val="inner"/>
          <c:xMode val="edge"/>
          <c:yMode val="edge"/>
          <c:x val="9.4187500000000021E-2"/>
          <c:y val="0.26866464437505144"/>
          <c:w val="0.68329621230738469"/>
          <c:h val="0.464504090865412"/>
        </c:manualLayout>
      </c:layout>
      <c:lineChart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Фонд оплаты труда</c:v>
                </c:pt>
              </c:strCache>
            </c:strRef>
          </c:tx>
          <c:spPr>
            <a:ln>
              <a:solidFill>
                <a:schemeClr val="accent4">
                  <a:lumMod val="75000"/>
                </a:schemeClr>
              </a:solidFill>
            </a:ln>
          </c:spPr>
          <c:marker>
            <c:spPr>
              <a:solidFill>
                <a:schemeClr val="accent6">
                  <a:lumMod val="50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marker>
          <c:cat>
            <c:numRef>
              <c:f>Лист1!$A$2:$A$5</c:f>
              <c:numCache>
                <c:formatCode>General</c:formatCode>
                <c:ptCount val="4"/>
                <c:pt idx="0">
                  <c:v>1013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3876.3</c:v>
                </c:pt>
                <c:pt idx="1">
                  <c:v>4481.7</c:v>
                </c:pt>
                <c:pt idx="2">
                  <c:v>4795.5</c:v>
                </c:pt>
                <c:pt idx="3">
                  <c:v>5102.4000000000005</c:v>
                </c:pt>
              </c:numCache>
            </c:numRef>
          </c:val>
        </c:ser>
        <c:marker val="1"/>
        <c:axId val="268029312"/>
        <c:axId val="289539584"/>
      </c:lineChart>
      <c:catAx>
        <c:axId val="26802931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89539584"/>
        <c:crosses val="autoZero"/>
        <c:auto val="1"/>
        <c:lblAlgn val="ctr"/>
        <c:lblOffset val="100"/>
      </c:catAx>
      <c:valAx>
        <c:axId val="28953958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68029312"/>
        <c:crosses val="autoZero"/>
        <c:crossBetween val="between"/>
      </c:valAx>
      <c:spPr>
        <a:solidFill>
          <a:schemeClr val="bg1">
            <a:lumMod val="85000"/>
          </a:schemeClr>
        </a:solidFill>
      </c:spPr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i="1">
                <a:latin typeface="Times New Roman" pitchFamily="18" charset="0"/>
                <a:cs typeface="Times New Roman" pitchFamily="18" charset="0"/>
              </a:defRPr>
            </a:pPr>
            <a:r>
              <a:rPr lang="ru-RU" sz="1400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Ввод в эксплуатацию жилых помещений</a:t>
            </a:r>
          </a:p>
        </c:rich>
      </c:tx>
    </c:title>
    <c:plotArea>
      <c:layout>
        <c:manualLayout>
          <c:layoutTarget val="inner"/>
          <c:xMode val="edge"/>
          <c:yMode val="edge"/>
          <c:x val="0.10449329021902452"/>
          <c:y val="0.27187091303948063"/>
          <c:w val="0.68810075403380255"/>
          <c:h val="0.49950846488263739"/>
        </c:manualLayout>
      </c:layout>
      <c:lineChart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Ввод в эксплуатацию жилых помещений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pPr>
              <a:solidFill>
                <a:srgbClr val="FFFF00"/>
              </a:solidFill>
              <a:ln>
                <a:solidFill>
                  <a:srgbClr val="00B0F0"/>
                </a:solidFill>
              </a:ln>
            </c:spPr>
          </c:marker>
          <c:cat>
            <c:numRef>
              <c:f>Лист1!$A$2:$A$5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61.6</c:v>
                </c:pt>
                <c:pt idx="1">
                  <c:v>115.6</c:v>
                </c:pt>
                <c:pt idx="2">
                  <c:v>122</c:v>
                </c:pt>
                <c:pt idx="3">
                  <c:v>123.2</c:v>
                </c:pt>
              </c:numCache>
            </c:numRef>
          </c:val>
        </c:ser>
        <c:marker val="1"/>
        <c:axId val="289591680"/>
        <c:axId val="289593600"/>
      </c:lineChart>
      <c:catAx>
        <c:axId val="28959168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89593600"/>
        <c:crosses val="autoZero"/>
        <c:auto val="1"/>
        <c:lblAlgn val="ctr"/>
        <c:lblOffset val="100"/>
      </c:catAx>
      <c:valAx>
        <c:axId val="28959360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000" b="1"/>
            </a:pPr>
            <a:endParaRPr lang="ru-RU"/>
          </a:p>
        </c:txPr>
        <c:crossAx val="289591680"/>
        <c:crosses val="autoZero"/>
        <c:crossBetween val="between"/>
      </c:valAx>
      <c:spPr>
        <a:solidFill>
          <a:srgbClr val="FFCCFF"/>
        </a:solidFill>
      </c:spPr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Среднемесячная заработная плата одного </a:t>
            </a:r>
            <a:r>
              <a:rPr lang="ru-RU" sz="1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работника </a:t>
            </a:r>
            <a:r>
              <a:rPr lang="ru-RU" sz="1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целом</a:t>
            </a:r>
          </a:p>
        </c:rich>
      </c:tx>
    </c:title>
    <c:plotArea>
      <c:layout>
        <c:manualLayout>
          <c:layoutTarget val="inner"/>
          <c:xMode val="edge"/>
          <c:yMode val="edge"/>
          <c:x val="0.23550710914002543"/>
          <c:y val="0.27813535047854437"/>
          <c:w val="0.62636132030571967"/>
          <c:h val="0.44525400424921691"/>
        </c:manualLayout>
      </c:layout>
      <c:lineChart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Среднемесячная заработная плата одного рабботника в целом</c:v>
                </c:pt>
              </c:strCache>
            </c:strRef>
          </c:tx>
          <c:spPr>
            <a:ln>
              <a:solidFill>
                <a:srgbClr val="D60093"/>
              </a:solidFill>
            </a:ln>
          </c:spPr>
          <c:marker>
            <c:spPr>
              <a:solidFill>
                <a:srgbClr val="00B050"/>
              </a:solidFill>
              <a:ln>
                <a:solidFill>
                  <a:srgbClr val="D60093"/>
                </a:solidFill>
              </a:ln>
            </c:spPr>
          </c:marker>
          <c:cat>
            <c:numRef>
              <c:f>Лист1!$A$2:$A$5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25136.2</c:v>
                </c:pt>
                <c:pt idx="1">
                  <c:v>27857.200000000001</c:v>
                </c:pt>
                <c:pt idx="2">
                  <c:v>28346.2</c:v>
                </c:pt>
                <c:pt idx="3">
                  <c:v>30010.3</c:v>
                </c:pt>
              </c:numCache>
            </c:numRef>
          </c:val>
        </c:ser>
        <c:marker val="1"/>
        <c:axId val="289948800"/>
        <c:axId val="289950720"/>
      </c:lineChart>
      <c:catAx>
        <c:axId val="28994880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89950720"/>
        <c:crosses val="autoZero"/>
        <c:auto val="1"/>
        <c:lblAlgn val="ctr"/>
        <c:lblOffset val="100"/>
      </c:catAx>
      <c:valAx>
        <c:axId val="28995072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89948800"/>
        <c:crosses val="autoZero"/>
        <c:crossBetween val="between"/>
      </c:valAx>
      <c:spPr>
        <a:solidFill>
          <a:srgbClr val="99FF99"/>
        </a:solidFill>
      </c:spPr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.10045215604573909"/>
          <c:y val="0.27080165899826852"/>
          <c:w val="0.61332919784925466"/>
          <c:h val="0.597264573522014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42"/>
          <c:dPt>
            <c:idx val="0"/>
            <c:spPr>
              <a:solidFill>
                <a:srgbClr val="FF0000"/>
              </a:solidFill>
            </c:spPr>
          </c:dPt>
          <c:dPt>
            <c:idx val="1"/>
            <c:explosion val="0"/>
            <c:spPr>
              <a:solidFill>
                <a:srgbClr val="7030A0"/>
              </a:solidFill>
            </c:spPr>
          </c:dPt>
          <c:dLbls>
            <c:dLbl>
              <c:idx val="0"/>
              <c:layout>
                <c:manualLayout>
                  <c:x val="-0.21902061221496738"/>
                  <c:y val="-3.9050299905866954E-2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>
                        <a:solidFill>
                          <a:schemeClr val="tx1"/>
                        </a:solidFill>
                      </a:rPr>
                      <a:t>Налоговые и</a:t>
                    </a:r>
                  </a:p>
                  <a:p>
                    <a:r>
                      <a:rPr lang="ru-RU" sz="1200" dirty="0" smtClean="0">
                        <a:solidFill>
                          <a:schemeClr val="tx1"/>
                        </a:solidFill>
                      </a:rPr>
                      <a:t>неналоговые</a:t>
                    </a:r>
                  </a:p>
                  <a:p>
                    <a:r>
                      <a:rPr lang="ru-RU" sz="1200" dirty="0" smtClean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ru-RU" sz="1200" dirty="0">
                        <a:solidFill>
                          <a:schemeClr val="tx1"/>
                        </a:solidFill>
                      </a:rPr>
                      <a:t>доходы
</a:t>
                    </a:r>
                    <a:r>
                      <a:rPr lang="ru-RU" sz="1200" dirty="0" smtClean="0">
                        <a:solidFill>
                          <a:schemeClr val="tx1"/>
                        </a:solidFill>
                      </a:rPr>
                      <a:t>16,4%</a:t>
                    </a:r>
                    <a:endParaRPr lang="ru-RU" sz="1200" dirty="0">
                      <a:solidFill>
                        <a:schemeClr val="tx1"/>
                      </a:solidFill>
                    </a:endParaRPr>
                  </a:p>
                </c:rich>
              </c:tx>
              <c:showCatName val="1"/>
              <c:showPercent val="1"/>
            </c:dLbl>
            <c:dLbl>
              <c:idx val="1"/>
              <c:layout>
                <c:manualLayout>
                  <c:x val="2.7413390606751901E-2"/>
                  <c:y val="3.6773873121475349E-2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>
                        <a:solidFill>
                          <a:schemeClr val="tx1"/>
                        </a:solidFill>
                      </a:rPr>
                      <a:t>Б</a:t>
                    </a:r>
                    <a:r>
                      <a:rPr lang="ru-RU" sz="1200" dirty="0" smtClean="0">
                        <a:solidFill>
                          <a:schemeClr val="tx1"/>
                        </a:solidFill>
                      </a:rPr>
                      <a:t>езвозмездные </a:t>
                    </a:r>
                    <a:r>
                      <a:rPr lang="ru-RU" sz="1200" dirty="0">
                        <a:solidFill>
                          <a:schemeClr val="tx1"/>
                        </a:solidFill>
                      </a:rPr>
                      <a:t>поступления
</a:t>
                    </a:r>
                    <a:r>
                      <a:rPr lang="ru-RU" sz="1200" dirty="0" smtClean="0">
                        <a:solidFill>
                          <a:schemeClr val="tx1"/>
                        </a:solidFill>
                      </a:rPr>
                      <a:t>83,6%</a:t>
                    </a:r>
                    <a:endParaRPr lang="ru-RU" sz="1200" dirty="0">
                      <a:solidFill>
                        <a:schemeClr val="tx1"/>
                      </a:solidFill>
                    </a:endParaRPr>
                  </a:p>
                </c:rich>
              </c:tx>
              <c:showCatName val="1"/>
              <c:showPercent val="1"/>
            </c:dLbl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CatName val="1"/>
            <c:showPercent val="1"/>
          </c:dLbls>
          <c:cat>
            <c:strRef>
              <c:f>Лист1!$A$2:$A$3</c:f>
              <c:strCache>
                <c:ptCount val="2"/>
                <c:pt idx="0">
                  <c:v>Собственные доходы</c:v>
                </c:pt>
                <c:pt idx="1">
                  <c:v>безвозмездные поступления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296.3</c:v>
                </c:pt>
                <c:pt idx="1">
                  <c:v>1503.1</c:v>
                </c:pt>
              </c:numCache>
            </c:numRef>
          </c:val>
        </c:ser>
        <c:dLbls>
          <c:showCatName val="1"/>
          <c:showPercent val="1"/>
        </c:dLbls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5.5388822008828192E-2"/>
          <c:y val="0.17785262829743106"/>
          <c:w val="0.8228524501432477"/>
          <c:h val="0.8221473717025685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Pt>
            <c:idx val="0"/>
            <c:explosion val="23"/>
            <c:spPr>
              <a:solidFill>
                <a:srgbClr val="FF9966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explosion val="19"/>
            <c:spPr>
              <a:solidFill>
                <a:srgbClr val="00FFCC"/>
              </a:solidFill>
            </c:spPr>
          </c:dPt>
          <c:dPt>
            <c:idx val="2"/>
            <c:explosion val="23"/>
            <c:spPr>
              <a:solidFill>
                <a:srgbClr val="FF0000"/>
              </a:solidFill>
            </c:spPr>
          </c:dPt>
          <c:dPt>
            <c:idx val="3"/>
            <c:explosion val="21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4"/>
            <c:spPr>
              <a:solidFill>
                <a:srgbClr val="D60093"/>
              </a:solidFill>
            </c:spPr>
          </c:dPt>
          <c:dPt>
            <c:idx val="6"/>
            <c:explosion val="29"/>
            <c:spPr>
              <a:solidFill>
                <a:srgbClr val="9966FF"/>
              </a:solidFill>
            </c:spPr>
          </c:dPt>
          <c:dLbls>
            <c:dLbl>
              <c:idx val="4"/>
              <c:tx>
                <c:rich>
                  <a:bodyPr/>
                  <a:lstStyle/>
                  <a:p>
                    <a:r>
                      <a:rPr lang="ru-RU"/>
                      <a:t>Единый сельскохозяйственный налог
</a:t>
                    </a:r>
                    <a:r>
                      <a:rPr lang="ru-RU" smtClean="0"/>
                      <a:t>0,08%</a:t>
                    </a:r>
                    <a:endParaRPr lang="ru-RU"/>
                  </a:p>
                </c:rich>
              </c:tx>
              <c:showCatName val="1"/>
              <c:showPercent val="1"/>
            </c:dLbl>
            <c:dLbl>
              <c:idx val="5"/>
              <c:tx>
                <c:rich>
                  <a:bodyPr/>
                  <a:lstStyle/>
                  <a:p>
                    <a:r>
                      <a:rPr lang="ru-RU"/>
                      <a:t>Налог, взимаемый в связи с применением патентной системы налогообложения
</a:t>
                    </a:r>
                    <a:r>
                      <a:rPr lang="ru-RU" smtClean="0"/>
                      <a:t>0,04%</a:t>
                    </a:r>
                    <a:endParaRPr lang="ru-RU"/>
                  </a:p>
                </c:rich>
              </c:tx>
              <c:showCatName val="1"/>
              <c:showPercent val="1"/>
            </c:dLbl>
            <c:txPr>
              <a:bodyPr/>
              <a:lstStyle/>
              <a:p>
                <a:pPr>
                  <a:defRPr sz="1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CatName val="1"/>
            <c:showPercent val="1"/>
            <c:showLeaderLines val="1"/>
          </c:dLbls>
          <c:cat>
            <c:strRef>
              <c:f>Лист1!$A$2:$A$8</c:f>
              <c:strCache>
                <c:ptCount val="7"/>
                <c:pt idx="0">
                  <c:v>налог на доходы физических лиц</c:v>
                </c:pt>
                <c:pt idx="1">
                  <c:v>Акцизы на автомобильный и прямогоный бензин, дизельное топливо, моторные масла</c:v>
                </c:pt>
                <c:pt idx="2">
                  <c:v>Налог, взимаемый в связи с применением упращенной системы налогообложения</c:v>
                </c:pt>
                <c:pt idx="3">
                  <c:v>Единый налог на вмененный доход</c:v>
                </c:pt>
                <c:pt idx="4">
                  <c:v>Единый сельскохозяйственный налог</c:v>
                </c:pt>
                <c:pt idx="5">
                  <c:v>Налог, взимаемый в связи с применением патентной системы налогообложения</c:v>
                </c:pt>
                <c:pt idx="6">
                  <c:v>Налог на добычу общераспространенных полезных ископаемых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204.1</c:v>
                </c:pt>
                <c:pt idx="1">
                  <c:v>11.6</c:v>
                </c:pt>
                <c:pt idx="2">
                  <c:v>17.899999999999999</c:v>
                </c:pt>
                <c:pt idx="3">
                  <c:v>11.6</c:v>
                </c:pt>
                <c:pt idx="4">
                  <c:v>0.2</c:v>
                </c:pt>
                <c:pt idx="5">
                  <c:v>0.1</c:v>
                </c:pt>
                <c:pt idx="6">
                  <c:v>6.1</c:v>
                </c:pt>
              </c:numCache>
            </c:numRef>
          </c:val>
        </c:ser>
        <c:dLbls>
          <c:showCatName val="1"/>
          <c:showPercent val="1"/>
        </c:dLbls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5.3264733504535984E-2"/>
          <c:y val="0.18488325489421822"/>
          <c:w val="0.84444465830510684"/>
          <c:h val="0.7575464038746886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explosion val="23"/>
          <c:dPt>
            <c:idx val="0"/>
            <c:explosion val="0"/>
            <c:spPr>
              <a:solidFill>
                <a:srgbClr val="00B05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4"/>
            <c:spPr>
              <a:solidFill>
                <a:schemeClr val="tx2">
                  <a:lumMod val="75000"/>
                </a:schemeClr>
              </a:solidFill>
            </c:spPr>
          </c:dPt>
          <c:dLbls>
            <c:dLbl>
              <c:idx val="1"/>
              <c:layout>
                <c:manualLayout>
                  <c:x val="-5.5972078352324334E-3"/>
                  <c:y val="-3.0276847837938992E-2"/>
                </c:manualLayout>
              </c:layout>
              <c:showCatName val="1"/>
              <c:showPercent val="1"/>
            </c:dLbl>
            <c:dLbl>
              <c:idx val="2"/>
              <c:layout>
                <c:manualLayout>
                  <c:x val="-8.3319615144134301E-2"/>
                  <c:y val="-0.13458730317774253"/>
                </c:manualLayout>
              </c:layout>
              <c:showCatName val="1"/>
              <c:showPercent val="1"/>
            </c:dLbl>
            <c:dLbl>
              <c:idx val="3"/>
              <c:layout>
                <c:manualLayout>
                  <c:x val="5.468387506182517E-2"/>
                  <c:y val="-0.16919936109203809"/>
                </c:manualLayout>
              </c:layout>
              <c:showCatName val="1"/>
              <c:showPercent val="1"/>
            </c:dLbl>
            <c:dLbl>
              <c:idx val="4"/>
              <c:layout>
                <c:manualLayout>
                  <c:x val="0.20342357475479902"/>
                  <c:y val="-9.8657571265645339E-2"/>
                </c:manualLayout>
              </c:layout>
              <c:showCatName val="1"/>
              <c:showPercent val="1"/>
            </c:dLbl>
            <c:dLbl>
              <c:idx val="5"/>
              <c:layout>
                <c:manualLayout>
                  <c:x val="0.29872355515738597"/>
                  <c:y val="3.3750615184673427E-2"/>
                </c:manualLayout>
              </c:layout>
              <c:showCatName val="1"/>
              <c:showPercent val="1"/>
            </c:dLbl>
            <c:txPr>
              <a:bodyPr/>
              <a:lstStyle/>
              <a:p>
                <a:pPr>
                  <a:defRPr sz="1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CatName val="1"/>
            <c:showPercent val="1"/>
            <c:showLeaderLines val="1"/>
          </c:dLbls>
          <c:cat>
            <c:strRef>
              <c:f>Лист1!$A$2:$A$7</c:f>
              <c:strCache>
                <c:ptCount val="6"/>
                <c:pt idx="0">
                  <c:v>Доход от арендной платы за землю</c:v>
                </c:pt>
                <c:pt idx="1">
                  <c:v>Штрафы, санкции, возмещение ущерба</c:v>
                </c:pt>
                <c:pt idx="2">
                  <c:v>Доход от сдачи в аренду имущества</c:v>
                </c:pt>
                <c:pt idx="3">
                  <c:v>Плата за неготивное воздействие на окружающую среду</c:v>
                </c:pt>
                <c:pt idx="4">
                  <c:v>Доход от продажи земельных участков</c:v>
                </c:pt>
                <c:pt idx="5">
                  <c:v>Доход от реализации имущества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36.5</c:v>
                </c:pt>
                <c:pt idx="1">
                  <c:v>2.6</c:v>
                </c:pt>
                <c:pt idx="2">
                  <c:v>1.4</c:v>
                </c:pt>
                <c:pt idx="3">
                  <c:v>0.8</c:v>
                </c:pt>
                <c:pt idx="4">
                  <c:v>2.4</c:v>
                </c:pt>
                <c:pt idx="5">
                  <c:v>0.5</c:v>
                </c:pt>
              </c:numCache>
            </c:numRef>
          </c:val>
        </c:ser>
        <c:dLbls>
          <c:showCatName val="1"/>
          <c:showPercent val="1"/>
        </c:dLbls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4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image" Target="../media/image36.emf"/><Relationship Id="rId4" Type="http://schemas.openxmlformats.org/officeDocument/2006/relationships/image" Target="../media/image3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image" Target="../media/image7.emf"/><Relationship Id="rId4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0.66316</cdr:x>
      <cdr:y>0.2</cdr:y>
    </cdr:from>
    <cdr:to>
      <cdr:x>1</cdr:x>
      <cdr:y>0.66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00244" y="428628"/>
          <a:ext cx="914400" cy="9858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0.66316</cdr:x>
      <cdr:y>0.2</cdr:y>
    </cdr:from>
    <cdr:to>
      <cdr:x>1</cdr:x>
      <cdr:y>0.69333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800244" y="428628"/>
          <a:ext cx="914400" cy="10572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b="1" i="1" dirty="0" smtClean="0">
              <a:latin typeface="Times New Roman" pitchFamily="18" charset="0"/>
              <a:cs typeface="Times New Roman" pitchFamily="18" charset="0"/>
            </a:rPr>
            <a:t>(в</a:t>
          </a:r>
          <a:r>
            <a:rPr lang="ru-RU" sz="1100" b="1" i="1" dirty="0" smtClean="0">
              <a:latin typeface="Times New Roman" pitchFamily="18" charset="0"/>
              <a:cs typeface="Times New Roman" pitchFamily="18" charset="0"/>
            </a:rPr>
            <a:t> тыс. чел.)</a:t>
          </a:r>
          <a:endParaRPr lang="ru-RU" sz="1100" b="1" i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0.66316</cdr:x>
      <cdr:y>0.93333</cdr:y>
    </cdr:from>
    <cdr:to>
      <cdr:x>1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800244" y="2000264"/>
          <a:ext cx="914400" cy="1428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0.73683</cdr:x>
      <cdr:y>0.9</cdr:y>
    </cdr:from>
    <cdr:to>
      <cdr:x>1</cdr:x>
      <cdr:y>0.96667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000232" y="1928826"/>
          <a:ext cx="714412" cy="1428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000" b="1" dirty="0" smtClean="0">
              <a:latin typeface="Times New Roman" pitchFamily="18" charset="0"/>
              <a:cs typeface="Times New Roman" pitchFamily="18" charset="0"/>
            </a:rPr>
            <a:t>(прогноз)</a:t>
          </a:r>
          <a:endParaRPr lang="ru-RU" sz="10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0.15447</cdr:x>
      <cdr:y>0.45122</cdr:y>
    </cdr:from>
    <cdr:to>
      <cdr:x>0.29105</cdr:x>
      <cdr:y>0.54634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57321" y="2643205"/>
          <a:ext cx="1200121" cy="5571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153,9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0.38212</cdr:x>
      <cdr:y>0.45122</cdr:y>
    </cdr:from>
    <cdr:to>
      <cdr:x>0.52683</cdr:x>
      <cdr:y>0.54634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357586" y="2643206"/>
          <a:ext cx="1271558" cy="5571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133,5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0.38211</cdr:x>
      <cdr:y>0.13414</cdr:y>
    </cdr:from>
    <cdr:to>
      <cdr:x>0.51057</cdr:x>
      <cdr:y>0.35122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357555" y="785799"/>
          <a:ext cx="1128714" cy="12715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0.38212</cdr:x>
      <cdr:y>0.2561</cdr:y>
    </cdr:from>
    <cdr:to>
      <cdr:x>0.5187</cdr:x>
      <cdr:y>0.32927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357586" y="1500198"/>
          <a:ext cx="1200121" cy="4286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71,6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0.14634</cdr:x>
      <cdr:y>0.28049</cdr:y>
    </cdr:from>
    <cdr:to>
      <cdr:x>0.29918</cdr:x>
      <cdr:y>0.4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285884" y="1643074"/>
          <a:ext cx="1342996" cy="700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58,7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0.38212</cdr:x>
      <cdr:y>0.62196</cdr:y>
    </cdr:from>
    <cdr:to>
      <cdr:x>0.52683</cdr:x>
      <cdr:y>0.75366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3357585" y="3643337"/>
          <a:ext cx="1271559" cy="7715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35,8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0.25203</cdr:x>
      <cdr:y>0.53659</cdr:y>
    </cdr:from>
    <cdr:to>
      <cdr:x>0.3561</cdr:x>
      <cdr:y>0.72927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2214547" y="3143253"/>
          <a:ext cx="914400" cy="11287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0.01626</cdr:x>
      <cdr:y>0.56098</cdr:y>
    </cdr:from>
    <cdr:to>
      <cdr:x>0.17723</cdr:x>
      <cdr:y>0.68049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142877" y="3286148"/>
          <a:ext cx="1414434" cy="700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4,1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0.0813</cdr:x>
      <cdr:y>0.60976</cdr:y>
    </cdr:from>
    <cdr:to>
      <cdr:x>0.14634</cdr:x>
      <cdr:y>0.68293</cdr:y>
    </cdr:to>
    <cdr:sp macro="" textlink="">
      <cdr:nvSpPr>
        <cdr:cNvPr id="11" name="Прямая соединительная линия 10"/>
        <cdr:cNvSpPr/>
      </cdr:nvSpPr>
      <cdr:spPr>
        <a:xfrm xmlns:a="http://schemas.openxmlformats.org/drawingml/2006/main" rot="16200000" flipH="1">
          <a:off x="785819" y="3500462"/>
          <a:ext cx="428626" cy="571503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0.07317</cdr:x>
      <cdr:y>0.60976</cdr:y>
    </cdr:from>
    <cdr:to>
      <cdr:x>0.0813</cdr:x>
      <cdr:y>0.61003</cdr:y>
    </cdr:to>
    <cdr:sp macro="" textlink="">
      <cdr:nvSpPr>
        <cdr:cNvPr id="13" name="Прямая соединительная линия 12"/>
        <cdr:cNvSpPr/>
      </cdr:nvSpPr>
      <cdr:spPr>
        <a:xfrm xmlns:a="http://schemas.openxmlformats.org/drawingml/2006/main" rot="10800000">
          <a:off x="642942" y="3571900"/>
          <a:ext cx="71438" cy="1588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0.61789</cdr:x>
      <cdr:y>0.30488</cdr:y>
    </cdr:from>
    <cdr:to>
      <cdr:x>0.74634</cdr:x>
      <cdr:y>0.3878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5429288" y="1785950"/>
          <a:ext cx="1128683" cy="4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85,9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0.60976</cdr:x>
      <cdr:y>0.48781</cdr:y>
    </cdr:from>
    <cdr:to>
      <cdr:x>0.74634</cdr:x>
      <cdr:y>0.60732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5357849" y="2857519"/>
          <a:ext cx="1200121" cy="7000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119,2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0.60163</cdr:x>
      <cdr:y>0.64635</cdr:y>
    </cdr:from>
    <cdr:to>
      <cdr:x>0.74634</cdr:x>
      <cdr:y>0.76585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5286412" y="3786215"/>
          <a:ext cx="1271558" cy="700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23,1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0.7561</cdr:x>
      <cdr:y>0.23171</cdr:y>
    </cdr:from>
    <cdr:to>
      <cdr:x>0.96586</cdr:x>
      <cdr:y>0.40244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6643734" y="1357322"/>
          <a:ext cx="1843094" cy="10001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 млн. руб.</a:t>
          </a:r>
          <a:endParaRPr lang="ru-RU" sz="11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0.20325</cdr:x>
      <cdr:y>0.04878</cdr:y>
    </cdr:from>
    <cdr:to>
      <cdr:x>0.30732</cdr:x>
      <cdr:y>0.20488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1785950" y="28575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0.11382</cdr:x>
      <cdr:y>0.0122</cdr:y>
    </cdr:from>
    <cdr:to>
      <cdr:x>0.81301</cdr:x>
      <cdr:y>0.20488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1000132" y="71438"/>
          <a:ext cx="6143668" cy="11287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2400" b="1" i="1" dirty="0" smtClean="0">
              <a:latin typeface="Times New Roman" pitchFamily="18" charset="0"/>
              <a:cs typeface="Times New Roman" pitchFamily="18" charset="0"/>
            </a:rPr>
            <a:t>Финансовая помощь бюджетам поселений</a:t>
          </a:r>
        </a:p>
        <a:p xmlns:a="http://schemas.openxmlformats.org/drawingml/2006/main">
          <a:r>
            <a:rPr lang="ru-RU" sz="2400" b="1" i="1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i="1" dirty="0" smtClean="0">
              <a:latin typeface="Times New Roman" pitchFamily="18" charset="0"/>
              <a:cs typeface="Times New Roman" pitchFamily="18" charset="0"/>
            </a:rPr>
            <a:t>                        в динамике </a:t>
          </a:r>
          <a:endParaRPr lang="ru-RU" sz="2400" b="1" i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0.575</cdr:x>
      <cdr:y>0.21212</cdr:y>
    </cdr:from>
    <cdr:to>
      <cdr:x>1</cdr:x>
      <cdr:y>0.6606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43074" y="500066"/>
          <a:ext cx="1214446" cy="10572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b="1" i="1" dirty="0" smtClean="0">
              <a:latin typeface="Times New Roman" pitchFamily="18" charset="0"/>
              <a:cs typeface="Times New Roman" pitchFamily="18" charset="0"/>
            </a:rPr>
            <a:t>(в % к пред. </a:t>
          </a:r>
          <a:r>
            <a:rPr lang="ru-RU" b="1" i="1" dirty="0">
              <a:latin typeface="Times New Roman" pitchFamily="18" charset="0"/>
              <a:cs typeface="Times New Roman" pitchFamily="18" charset="0"/>
            </a:rPr>
            <a:t>г</a:t>
          </a:r>
          <a:r>
            <a:rPr lang="ru-RU" b="1" i="1" dirty="0" smtClean="0">
              <a:latin typeface="Times New Roman" pitchFamily="18" charset="0"/>
              <a:cs typeface="Times New Roman" pitchFamily="18" charset="0"/>
            </a:rPr>
            <a:t>оду)</a:t>
          </a:r>
          <a:endParaRPr lang="ru-RU" sz="1100" b="1" i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0.75</cdr:x>
      <cdr:y>0.87879</cdr:y>
    </cdr:from>
    <cdr:to>
      <cdr:x>1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143140" y="2071702"/>
          <a:ext cx="714380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000" b="1" dirty="0" smtClean="0">
              <a:latin typeface="Times New Roman" pitchFamily="18" charset="0"/>
              <a:cs typeface="Times New Roman" pitchFamily="18" charset="0"/>
            </a:rPr>
            <a:t>(прогноз)</a:t>
          </a:r>
          <a:endParaRPr lang="ru-RU" sz="10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0.72174</cdr:x>
      <cdr:y>0.19708</cdr:y>
    </cdr:from>
    <cdr:to>
      <cdr:x>1</cdr:x>
      <cdr:y>0.68321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71748" y="428628"/>
          <a:ext cx="914400" cy="10572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dirty="0" smtClean="0"/>
            <a:t>      </a:t>
          </a:r>
          <a:r>
            <a:rPr lang="ru-RU" b="1" dirty="0" smtClean="0">
              <a:latin typeface="Times New Roman" pitchFamily="18" charset="0"/>
              <a:cs typeface="Times New Roman" pitchFamily="18" charset="0"/>
            </a:rPr>
            <a:t>(в</a:t>
          </a:r>
          <a:r>
            <a:rPr lang="ru-RU" sz="1100" b="1" dirty="0" smtClean="0">
              <a:latin typeface="Times New Roman" pitchFamily="18" charset="0"/>
              <a:cs typeface="Times New Roman" pitchFamily="18" charset="0"/>
            </a:rPr>
            <a:t> %)</a:t>
          </a:r>
          <a:endParaRPr lang="ru-RU" sz="11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0.72174</cdr:x>
      <cdr:y>0.91971</cdr:y>
    </cdr:from>
    <cdr:to>
      <cdr:x>1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371748" y="2000264"/>
          <a:ext cx="914400" cy="1746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000" b="1" dirty="0" smtClean="0">
              <a:latin typeface="Times New Roman" pitchFamily="18" charset="0"/>
              <a:cs typeface="Times New Roman" pitchFamily="18" charset="0"/>
            </a:rPr>
            <a:t>(прогноз)</a:t>
          </a:r>
          <a:endParaRPr lang="ru-RU" sz="10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0.56096</cdr:x>
      <cdr:y>0.18919</cdr:y>
    </cdr:from>
    <cdr:to>
      <cdr:x>1</cdr:x>
      <cdr:y>0.52353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43042" y="500066"/>
          <a:ext cx="1285916" cy="8837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100" b="1" i="1" dirty="0" smtClean="0">
              <a:latin typeface="Times New Roman" pitchFamily="18" charset="0"/>
              <a:cs typeface="Times New Roman" pitchFamily="18" charset="0"/>
            </a:rPr>
            <a:t>(в млн. руб.)</a:t>
          </a:r>
          <a:endParaRPr lang="ru-RU" sz="1100" b="1" i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0.63414</cdr:x>
      <cdr:y>0.81081</cdr:y>
    </cdr:from>
    <cdr:to>
      <cdr:x>1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857356" y="2143140"/>
          <a:ext cx="1071602" cy="500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000" b="1" dirty="0" smtClean="0">
              <a:latin typeface="Times New Roman" pitchFamily="18" charset="0"/>
              <a:cs typeface="Times New Roman" pitchFamily="18" charset="0"/>
            </a:rPr>
            <a:t>(прогноз)</a:t>
          </a:r>
          <a:endParaRPr lang="ru-RU" sz="10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0.52083</cdr:x>
      <cdr:y>0.2</cdr:y>
    </cdr:from>
    <cdr:to>
      <cdr:x>0.9125</cdr:x>
      <cdr:y>0.62285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85939" y="500066"/>
          <a:ext cx="1343045" cy="10572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b="1" i="1" dirty="0" smtClean="0">
              <a:latin typeface="Times New Roman" pitchFamily="18" charset="0"/>
              <a:cs typeface="Times New Roman" pitchFamily="18" charset="0"/>
            </a:rPr>
            <a:t>(в тыс. кв. м.)</a:t>
          </a:r>
        </a:p>
      </cdr:txBody>
    </cdr:sp>
  </cdr:relSizeAnchor>
  <cdr:relSizeAnchor xmlns:cdr="http://schemas.openxmlformats.org/drawingml/2006/chartDrawing">
    <cdr:from>
      <cdr:x>0.60417</cdr:x>
      <cdr:y>0.82857</cdr:y>
    </cdr:from>
    <cdr:to>
      <cdr:x>0.95416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071702" y="2071702"/>
          <a:ext cx="1200152" cy="4286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000" b="1" dirty="0" smtClean="0">
              <a:latin typeface="Times New Roman" pitchFamily="18" charset="0"/>
              <a:cs typeface="Times New Roman" pitchFamily="18" charset="0"/>
            </a:rPr>
            <a:t>(прогноз)</a:t>
          </a:r>
          <a:endParaRPr lang="ru-RU" sz="10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0.68628</cdr:x>
      <cdr:y>0.18919</cdr:y>
    </cdr:from>
    <cdr:to>
      <cdr:x>0.97648</cdr:x>
      <cdr:y>0.61621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00362" y="500066"/>
          <a:ext cx="1057276" cy="11287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b="1" dirty="0" smtClean="0">
              <a:latin typeface="Times New Roman" pitchFamily="18" charset="0"/>
              <a:cs typeface="Times New Roman" pitchFamily="18" charset="0"/>
            </a:rPr>
            <a:t>(в</a:t>
          </a:r>
          <a:r>
            <a:rPr lang="ru-RU" sz="1100" b="1" dirty="0" smtClean="0">
              <a:latin typeface="Times New Roman" pitchFamily="18" charset="0"/>
              <a:cs typeface="Times New Roman" pitchFamily="18" charset="0"/>
            </a:rPr>
            <a:t> руб.)</a:t>
          </a:r>
          <a:endParaRPr lang="ru-RU" sz="11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0.68628</cdr:x>
      <cdr:y>0.78378</cdr:y>
    </cdr:from>
    <cdr:to>
      <cdr:x>0.99609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500362" y="2071702"/>
          <a:ext cx="1128714" cy="5715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000" b="1" dirty="0" smtClean="0">
              <a:latin typeface="Times New Roman" pitchFamily="18" charset="0"/>
              <a:cs typeface="Times New Roman" pitchFamily="18" charset="0"/>
            </a:rPr>
            <a:t>(прогноз</a:t>
          </a:r>
          <a:r>
            <a:rPr lang="ru-RU" b="1" dirty="0" smtClean="0"/>
            <a:t>)</a:t>
          </a:r>
          <a:endParaRPr lang="ru-RU" sz="1100" b="1" dirty="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0.33028</cdr:x>
      <cdr:y>0.71429</cdr:y>
    </cdr:from>
    <cdr:to>
      <cdr:x>0.36697</cdr:x>
      <cdr:y>0.77922</cdr:y>
    </cdr:to>
    <cdr:sp macro="" textlink="">
      <cdr:nvSpPr>
        <cdr:cNvPr id="3" name="Прямая соединительная линия 2"/>
        <cdr:cNvSpPr/>
      </cdr:nvSpPr>
      <cdr:spPr>
        <a:xfrm xmlns:a="http://schemas.openxmlformats.org/drawingml/2006/main" rot="5400000" flipH="1" flipV="1">
          <a:off x="2536050" y="3964809"/>
          <a:ext cx="357190" cy="285753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0.44037</cdr:x>
      <cdr:y>0.27273</cdr:y>
    </cdr:from>
    <cdr:to>
      <cdr:x>0.48624</cdr:x>
      <cdr:y>0.32468</cdr:y>
    </cdr:to>
    <cdr:sp macro="" textlink="">
      <cdr:nvSpPr>
        <cdr:cNvPr id="5" name="Прямая соединительная линия 4"/>
        <cdr:cNvSpPr/>
      </cdr:nvSpPr>
      <cdr:spPr>
        <a:xfrm xmlns:a="http://schemas.openxmlformats.org/drawingml/2006/main" rot="10800000">
          <a:off x="3429023" y="1500198"/>
          <a:ext cx="357191" cy="285753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0.42202</cdr:x>
      <cdr:y>0.2647</cdr:y>
    </cdr:from>
    <cdr:to>
      <cdr:x>0.44037</cdr:x>
      <cdr:y>0.27302</cdr:y>
    </cdr:to>
    <cdr:sp macro="" textlink="">
      <cdr:nvSpPr>
        <cdr:cNvPr id="7" name="Прямая соединительная линия 6"/>
        <cdr:cNvSpPr/>
      </cdr:nvSpPr>
      <cdr:spPr>
        <a:xfrm xmlns:a="http://schemas.openxmlformats.org/drawingml/2006/main" rot="10800000">
          <a:off x="3286148" y="1456067"/>
          <a:ext cx="142876" cy="45719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0.30275</cdr:x>
      <cdr:y>0.77922</cdr:y>
    </cdr:from>
    <cdr:to>
      <cdr:x>0.33028</cdr:x>
      <cdr:y>0.78753</cdr:y>
    </cdr:to>
    <cdr:sp macro="" textlink="">
      <cdr:nvSpPr>
        <cdr:cNvPr id="9" name="Прямая соединительная линия 8"/>
        <cdr:cNvSpPr/>
      </cdr:nvSpPr>
      <cdr:spPr>
        <a:xfrm xmlns:a="http://schemas.openxmlformats.org/drawingml/2006/main" rot="16200000">
          <a:off x="2441754" y="4201983"/>
          <a:ext cx="45719" cy="214315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0.87654</cdr:x>
      <cdr:y>0.28379</cdr:y>
    </cdr:from>
    <cdr:to>
      <cdr:x>1</cdr:x>
      <cdr:y>0.36487</cdr:y>
    </cdr:to>
    <cdr:sp macro="" textlink="">
      <cdr:nvSpPr>
        <cdr:cNvPr id="2" name="Пятиугольник 1"/>
        <cdr:cNvSpPr/>
      </cdr:nvSpPr>
      <cdr:spPr>
        <a:xfrm xmlns:a="http://schemas.openxmlformats.org/drawingml/2006/main">
          <a:off x="5072066" y="1500198"/>
          <a:ext cx="714380" cy="428628"/>
        </a:xfrm>
        <a:prstGeom xmlns:a="http://schemas.openxmlformats.org/drawingml/2006/main" prst="homePlate">
          <a:avLst/>
        </a:prstGeom>
        <a:solidFill xmlns:a="http://schemas.openxmlformats.org/drawingml/2006/main">
          <a:schemeClr val="accent2">
            <a:lumMod val="40000"/>
            <a:lumOff val="60000"/>
          </a:schemeClr>
        </a:solidFill>
        <a:ln xmlns:a="http://schemas.openxmlformats.org/drawingml/2006/main">
          <a:solidFill>
            <a:schemeClr val="accent2">
              <a:lumMod val="20000"/>
              <a:lumOff val="80000"/>
            </a:schemeClr>
          </a:soli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11,6</a:t>
          </a:r>
          <a:endParaRPr lang="ru-RU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0.87654</cdr:x>
      <cdr:y>0.43243</cdr:y>
    </cdr:from>
    <cdr:to>
      <cdr:x>1</cdr:x>
      <cdr:y>0.51351</cdr:y>
    </cdr:to>
    <cdr:sp macro="" textlink="">
      <cdr:nvSpPr>
        <cdr:cNvPr id="3" name="Пятиугольник 2"/>
        <cdr:cNvSpPr/>
      </cdr:nvSpPr>
      <cdr:spPr>
        <a:xfrm xmlns:a="http://schemas.openxmlformats.org/drawingml/2006/main">
          <a:off x="5143504" y="2286016"/>
          <a:ext cx="714395" cy="428620"/>
        </a:xfrm>
        <a:prstGeom xmlns:a="http://schemas.openxmlformats.org/drawingml/2006/main" prst="homePlate">
          <a:avLst/>
        </a:prstGeom>
        <a:solidFill xmlns:a="http://schemas.openxmlformats.org/drawingml/2006/main">
          <a:schemeClr val="accent2">
            <a:lumMod val="60000"/>
            <a:lumOff val="40000"/>
          </a:schemeClr>
        </a:solidFill>
        <a:ln xmlns:a="http://schemas.openxmlformats.org/drawingml/2006/main">
          <a:solidFill>
            <a:schemeClr val="accent2">
              <a:lumMod val="20000"/>
              <a:lumOff val="80000"/>
            </a:schemeClr>
          </a:soli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17,9</a:t>
          </a:r>
          <a:endParaRPr lang="ru-RU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0.87654</cdr:x>
      <cdr:y>0.55406</cdr:y>
    </cdr:from>
    <cdr:to>
      <cdr:x>1</cdr:x>
      <cdr:y>0.63109</cdr:y>
    </cdr:to>
    <cdr:sp macro="" textlink="">
      <cdr:nvSpPr>
        <cdr:cNvPr id="4" name="Пятиугольник 3"/>
        <cdr:cNvSpPr/>
      </cdr:nvSpPr>
      <cdr:spPr>
        <a:xfrm xmlns:a="http://schemas.openxmlformats.org/drawingml/2006/main">
          <a:off x="5143504" y="2928958"/>
          <a:ext cx="714395" cy="407211"/>
        </a:xfrm>
        <a:prstGeom xmlns:a="http://schemas.openxmlformats.org/drawingml/2006/main" prst="homePlate">
          <a:avLst/>
        </a:prstGeom>
        <a:solidFill xmlns:a="http://schemas.openxmlformats.org/drawingml/2006/main">
          <a:schemeClr val="accent2">
            <a:lumMod val="75000"/>
          </a:schemeClr>
        </a:solidFill>
        <a:ln xmlns:a="http://schemas.openxmlformats.org/drawingml/2006/main">
          <a:solidFill>
            <a:schemeClr val="accent2">
              <a:lumMod val="20000"/>
              <a:lumOff val="80000"/>
            </a:schemeClr>
          </a:soli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11,6</a:t>
          </a:r>
          <a:endParaRPr lang="ru-RU" sz="1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0.87654</cdr:x>
      <cdr:y>0.67568</cdr:y>
    </cdr:from>
    <cdr:to>
      <cdr:x>1</cdr:x>
      <cdr:y>0.75271</cdr:y>
    </cdr:to>
    <cdr:sp macro="" textlink="">
      <cdr:nvSpPr>
        <cdr:cNvPr id="5" name="Пятиугольник 4"/>
        <cdr:cNvSpPr/>
      </cdr:nvSpPr>
      <cdr:spPr>
        <a:xfrm xmlns:a="http://schemas.openxmlformats.org/drawingml/2006/main">
          <a:off x="5072066" y="3571900"/>
          <a:ext cx="714395" cy="407210"/>
        </a:xfrm>
        <a:prstGeom xmlns:a="http://schemas.openxmlformats.org/drawingml/2006/main" prst="homePlate">
          <a:avLst/>
        </a:prstGeom>
        <a:solidFill xmlns:a="http://schemas.openxmlformats.org/drawingml/2006/main">
          <a:schemeClr val="accent2">
            <a:lumMod val="50000"/>
          </a:schemeClr>
        </a:solidFill>
        <a:ln xmlns:a="http://schemas.openxmlformats.org/drawingml/2006/main">
          <a:solidFill>
            <a:schemeClr val="accent2">
              <a:lumMod val="20000"/>
              <a:lumOff val="80000"/>
            </a:schemeClr>
          </a:soli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0,2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0.87654</cdr:x>
      <cdr:y>0.7973</cdr:y>
    </cdr:from>
    <cdr:to>
      <cdr:x>1</cdr:x>
      <cdr:y>0.87433</cdr:y>
    </cdr:to>
    <cdr:sp macro="" textlink="">
      <cdr:nvSpPr>
        <cdr:cNvPr id="6" name="Пятиугольник 5"/>
        <cdr:cNvSpPr/>
      </cdr:nvSpPr>
      <cdr:spPr>
        <a:xfrm xmlns:a="http://schemas.openxmlformats.org/drawingml/2006/main">
          <a:off x="5072066" y="4214842"/>
          <a:ext cx="714395" cy="407211"/>
        </a:xfrm>
        <a:prstGeom xmlns:a="http://schemas.openxmlformats.org/drawingml/2006/main" prst="homePlate">
          <a:avLst/>
        </a:prstGeom>
        <a:solidFill xmlns:a="http://schemas.openxmlformats.org/drawingml/2006/main">
          <a:schemeClr val="accent2">
            <a:lumMod val="75000"/>
          </a:schemeClr>
        </a:solidFill>
        <a:ln xmlns:a="http://schemas.openxmlformats.org/drawingml/2006/main">
          <a:solidFill>
            <a:schemeClr val="accent2">
              <a:lumMod val="20000"/>
              <a:lumOff val="80000"/>
            </a:schemeClr>
          </a:soli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0,1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0.87654</cdr:x>
      <cdr:y>0.91892</cdr:y>
    </cdr:from>
    <cdr:to>
      <cdr:x>1</cdr:x>
      <cdr:y>1</cdr:y>
    </cdr:to>
    <cdr:sp macro="" textlink="">
      <cdr:nvSpPr>
        <cdr:cNvPr id="7" name="Пятиугольник 6"/>
        <cdr:cNvSpPr/>
      </cdr:nvSpPr>
      <cdr:spPr>
        <a:xfrm xmlns:a="http://schemas.openxmlformats.org/drawingml/2006/main">
          <a:off x="5072066" y="4857784"/>
          <a:ext cx="714395" cy="428620"/>
        </a:xfrm>
        <a:prstGeom xmlns:a="http://schemas.openxmlformats.org/drawingml/2006/main" prst="homePlate">
          <a:avLst/>
        </a:prstGeom>
        <a:solidFill xmlns:a="http://schemas.openxmlformats.org/drawingml/2006/main">
          <a:schemeClr val="accent2">
            <a:lumMod val="60000"/>
            <a:lumOff val="40000"/>
          </a:schemeClr>
        </a:solidFill>
        <a:ln xmlns:a="http://schemas.openxmlformats.org/drawingml/2006/main">
          <a:solidFill>
            <a:schemeClr val="accent2">
              <a:lumMod val="20000"/>
              <a:lumOff val="80000"/>
            </a:schemeClr>
          </a:soli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6,1</a:t>
          </a:r>
          <a:endParaRPr lang="ru-RU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0.24691</cdr:x>
      <cdr:y>0.82703</cdr:y>
    </cdr:from>
    <cdr:to>
      <cdr:x>0.65432</cdr:x>
      <cdr:y>1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428728" y="4371988"/>
          <a:ext cx="2357454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2800" b="1" dirty="0" smtClean="0">
              <a:latin typeface="Times New Roman" pitchFamily="18" charset="0"/>
              <a:cs typeface="Times New Roman" pitchFamily="18" charset="0"/>
            </a:rPr>
            <a:t>      2016 год</a:t>
          </a:r>
        </a:p>
        <a:p xmlns:a="http://schemas.openxmlformats.org/drawingml/2006/main">
          <a:pPr algn="ctr"/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(план)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0.81522</cdr:x>
      <cdr:y>0.33333</cdr:y>
    </cdr:from>
    <cdr:to>
      <cdr:x>0.93224</cdr:x>
      <cdr:y>0.39744</cdr:y>
    </cdr:to>
    <cdr:sp macro="" textlink="">
      <cdr:nvSpPr>
        <cdr:cNvPr id="2" name="Пятиугольник 1"/>
        <cdr:cNvSpPr/>
      </cdr:nvSpPr>
      <cdr:spPr>
        <a:xfrm xmlns:a="http://schemas.openxmlformats.org/drawingml/2006/main">
          <a:off x="5357818" y="1857388"/>
          <a:ext cx="769094" cy="357190"/>
        </a:xfrm>
        <a:prstGeom xmlns:a="http://schemas.openxmlformats.org/drawingml/2006/main" prst="homePlate">
          <a:avLst/>
        </a:prstGeom>
        <a:solidFill xmlns:a="http://schemas.openxmlformats.org/drawingml/2006/main">
          <a:schemeClr val="accent6">
            <a:lumMod val="20000"/>
            <a:lumOff val="80000"/>
          </a:schemeClr>
        </a:solidFill>
        <a:ln xmlns:a="http://schemas.openxmlformats.org/drawingml/2006/main">
          <a:solidFill>
            <a:schemeClr val="accent6">
              <a:lumMod val="50000"/>
            </a:schemeClr>
          </a:soli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233,</a:t>
          </a:r>
          <a:r>
            <a: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9</a:t>
          </a:r>
          <a:endParaRPr lang="ru-RU" dirty="0"/>
        </a:p>
      </cdr:txBody>
    </cdr:sp>
  </cdr:relSizeAnchor>
  <cdr:relSizeAnchor xmlns:cdr="http://schemas.openxmlformats.org/drawingml/2006/chartDrawing">
    <cdr:from>
      <cdr:x>0.81522</cdr:x>
      <cdr:y>0.42308</cdr:y>
    </cdr:from>
    <cdr:to>
      <cdr:x>0.93224</cdr:x>
      <cdr:y>0.5</cdr:y>
    </cdr:to>
    <cdr:sp macro="" textlink="">
      <cdr:nvSpPr>
        <cdr:cNvPr id="3" name="Пятиугольник 2"/>
        <cdr:cNvSpPr/>
      </cdr:nvSpPr>
      <cdr:spPr>
        <a:xfrm xmlns:a="http://schemas.openxmlformats.org/drawingml/2006/main">
          <a:off x="5357818" y="2357454"/>
          <a:ext cx="769095" cy="428628"/>
        </a:xfrm>
        <a:prstGeom xmlns:a="http://schemas.openxmlformats.org/drawingml/2006/main" prst="homePlate">
          <a:avLst/>
        </a:prstGeom>
        <a:solidFill xmlns:a="http://schemas.openxmlformats.org/drawingml/2006/main">
          <a:schemeClr val="accent6">
            <a:lumMod val="40000"/>
            <a:lumOff val="60000"/>
          </a:schemeClr>
        </a:solidFill>
        <a:ln xmlns:a="http://schemas.openxmlformats.org/drawingml/2006/main">
          <a:solidFill>
            <a:schemeClr val="accent6">
              <a:lumMod val="50000"/>
            </a:schemeClr>
          </a:soli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338,6</a:t>
          </a:r>
          <a:endParaRPr lang="ru-RU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0.81522</cdr:x>
      <cdr:y>0.53846</cdr:y>
    </cdr:from>
    <cdr:to>
      <cdr:x>0.93224</cdr:x>
      <cdr:y>0.60657</cdr:y>
    </cdr:to>
    <cdr:sp macro="" textlink="">
      <cdr:nvSpPr>
        <cdr:cNvPr id="4" name="Пятиугольник 3"/>
        <cdr:cNvSpPr/>
      </cdr:nvSpPr>
      <cdr:spPr>
        <a:xfrm xmlns:a="http://schemas.openxmlformats.org/drawingml/2006/main">
          <a:off x="5357818" y="3000396"/>
          <a:ext cx="769095" cy="379515"/>
        </a:xfrm>
        <a:prstGeom xmlns:a="http://schemas.openxmlformats.org/drawingml/2006/main" prst="homePlate">
          <a:avLst/>
        </a:prstGeom>
        <a:solidFill xmlns:a="http://schemas.openxmlformats.org/drawingml/2006/main">
          <a:schemeClr val="accent6">
            <a:lumMod val="60000"/>
            <a:lumOff val="40000"/>
          </a:schemeClr>
        </a:solidFill>
        <a:ln xmlns:a="http://schemas.openxmlformats.org/drawingml/2006/main">
          <a:solidFill>
            <a:schemeClr val="accent6">
              <a:lumMod val="50000"/>
            </a:schemeClr>
          </a:soli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901,8</a:t>
          </a:r>
          <a:endParaRPr lang="ru-RU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F8C14B-A334-42E4-A208-B20BDEB58DEF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C36BD6-198A-4456-93B1-59DEF0466E2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36BD6-198A-4456-93B1-59DEF0466E28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36BD6-198A-4456-93B1-59DEF0466E28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EFD90-0D7F-4942-93E1-CE6DBC26233D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E68DE-38B8-4D87-8742-BD1C121C06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EFD90-0D7F-4942-93E1-CE6DBC26233D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E68DE-38B8-4D87-8742-BD1C121C06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EFD90-0D7F-4942-93E1-CE6DBC26233D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E68DE-38B8-4D87-8742-BD1C121C06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EFD90-0D7F-4942-93E1-CE6DBC26233D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E68DE-38B8-4D87-8742-BD1C121C06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EFD90-0D7F-4942-93E1-CE6DBC26233D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E68DE-38B8-4D87-8742-BD1C121C06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EFD90-0D7F-4942-93E1-CE6DBC26233D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E68DE-38B8-4D87-8742-BD1C121C06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EFD90-0D7F-4942-93E1-CE6DBC26233D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E68DE-38B8-4D87-8742-BD1C121C06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EFD90-0D7F-4942-93E1-CE6DBC26233D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E68DE-38B8-4D87-8742-BD1C121C06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EFD90-0D7F-4942-93E1-CE6DBC26233D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E68DE-38B8-4D87-8742-BD1C121C06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EFD90-0D7F-4942-93E1-CE6DBC26233D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E68DE-38B8-4D87-8742-BD1C121C06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EFD90-0D7F-4942-93E1-CE6DBC26233D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E68DE-38B8-4D87-8742-BD1C121C06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EFD90-0D7F-4942-93E1-CE6DBC26233D}" type="datetimeFigureOut">
              <a:rPr lang="ru-RU" smtClean="0"/>
              <a:pPr/>
              <a:t>29.04.2016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E68DE-38B8-4D87-8742-BD1C121C068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.docx"/><Relationship Id="rId7" Type="http://schemas.openxmlformats.org/officeDocument/2006/relationships/package" Target="../embeddings/_________Microsoft_Office_Word4.doc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_________Microsoft_Office_Word3.docx"/><Relationship Id="rId5" Type="http://schemas.openxmlformats.org/officeDocument/2006/relationships/image" Target="../media/image5.jpeg"/><Relationship Id="rId4" Type="http://schemas.openxmlformats.org/officeDocument/2006/relationships/package" Target="../embeddings/_________Microsoft_Office_Word2.docx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8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25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package" Target="../embeddings/_________Microsoft_Office_Word27.docx"/><Relationship Id="rId4" Type="http://schemas.openxmlformats.org/officeDocument/2006/relationships/package" Target="../embeddings/_________Microsoft_Office_Word26.docx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28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package" Target="../embeddings/_________Microsoft_Office_Word30.docx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package" Target="../embeddings/_________Microsoft_Office_Word37.docx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38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39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40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4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42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43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44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45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46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package" Target="../embeddings/_________Microsoft_Office_Word49.docx"/><Relationship Id="rId5" Type="http://schemas.openxmlformats.org/officeDocument/2006/relationships/package" Target="../embeddings/_________Microsoft_Office_Word48.docx"/><Relationship Id="rId4" Type="http://schemas.openxmlformats.org/officeDocument/2006/relationships/package" Target="../embeddings/_________Microsoft_Office_Word47.docx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5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6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package" Target="../embeddings/_________Microsoft_Office_Word9.docx"/><Relationship Id="rId5" Type="http://schemas.openxmlformats.org/officeDocument/2006/relationships/package" Target="../embeddings/_________Microsoft_Office_Word8.docx"/><Relationship Id="rId4" Type="http://schemas.openxmlformats.org/officeDocument/2006/relationships/package" Target="../embeddings/_________Microsoft_Office_Word7.docx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_________Microsoft_Office_Word14.docx"/><Relationship Id="rId3" Type="http://schemas.openxmlformats.org/officeDocument/2006/relationships/notesSlide" Target="../notesSlides/notesSlide1.xml"/><Relationship Id="rId7" Type="http://schemas.openxmlformats.org/officeDocument/2006/relationships/package" Target="../embeddings/_________Microsoft_Office_Word13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package" Target="../embeddings/_________Microsoft_Office_Word12.docx"/><Relationship Id="rId11" Type="http://schemas.openxmlformats.org/officeDocument/2006/relationships/package" Target="../embeddings/_________Microsoft_Office_Word17.docx"/><Relationship Id="rId5" Type="http://schemas.openxmlformats.org/officeDocument/2006/relationships/package" Target="../embeddings/_________Microsoft_Office_Word11.docx"/><Relationship Id="rId10" Type="http://schemas.openxmlformats.org/officeDocument/2006/relationships/package" Target="../embeddings/_________Microsoft_Office_Word16.docx"/><Relationship Id="rId4" Type="http://schemas.openxmlformats.org/officeDocument/2006/relationships/package" Target="../embeddings/_________Microsoft_Office_Word10.docx"/><Relationship Id="rId9" Type="http://schemas.openxmlformats.org/officeDocument/2006/relationships/package" Target="../embeddings/_________Microsoft_Office_Word15.doc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4500594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Томский район</a:t>
            </a: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500570"/>
            <a:ext cx="9144000" cy="2357430"/>
          </a:xfrm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accent3">
                    <a:lumMod val="50000"/>
                  </a:schemeClr>
                </a:solidFill>
              </a:rPr>
              <a:t>БЮДЖЕТ </a:t>
            </a:r>
            <a:r>
              <a:rPr lang="ru-RU" sz="5400" b="1" dirty="0">
                <a:solidFill>
                  <a:schemeClr val="accent3">
                    <a:lumMod val="50000"/>
                  </a:schemeClr>
                </a:solidFill>
              </a:rPr>
              <a:t>Д</a:t>
            </a:r>
            <a:r>
              <a:rPr lang="ru-RU" sz="5400" b="1" dirty="0" smtClean="0">
                <a:solidFill>
                  <a:schemeClr val="accent3">
                    <a:lumMod val="50000"/>
                  </a:schemeClr>
                </a:solidFill>
              </a:rPr>
              <a:t>ЛЯ ГРАЖДАН</a:t>
            </a:r>
          </a:p>
          <a:p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</a:rPr>
              <a:t>на основе решения Думы Томского района</a:t>
            </a:r>
          </a:p>
          <a:p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</a:rPr>
              <a:t> о бюджете Томского района </a:t>
            </a:r>
          </a:p>
          <a:p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</a:rPr>
              <a:t>на 2016 год</a:t>
            </a:r>
            <a:endParaRPr lang="ru-RU" sz="1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/>
        </p:nvGraphicFramePr>
        <p:xfrm>
          <a:off x="6122987" y="2143116"/>
          <a:ext cx="6042025" cy="4017963"/>
        </p:xfrm>
        <a:graphic>
          <a:graphicData uri="http://schemas.openxmlformats.org/presentationml/2006/ole">
            <p:oleObj spid="_x0000_s3073" name="Документ" r:id="rId3" imgW="6087457" imgH="4050563" progId="Word.Document.12">
              <p:embed/>
            </p:oleObj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/>
        </p:nvGraphicFramePr>
        <p:xfrm>
          <a:off x="0" y="2214554"/>
          <a:ext cx="6051550" cy="4016375"/>
        </p:xfrm>
        <a:graphic>
          <a:graphicData uri="http://schemas.openxmlformats.org/presentationml/2006/ole">
            <p:oleObj spid="_x0000_s3074" name="Документ" r:id="rId4" imgW="6096794" imgH="4057032" progId="Word.Document.12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14480" y="50720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7" name="Picture 6" descr="http://upload.wikimedia.org/wikipedia/commons/thumb/0/0f/Tomsky_district_of_Tomsk_Oblast_coat_of_arms.jpg/91px-Tomsky_district_of_Tomsk_Oblast_coat_of_arm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86182" y="1071546"/>
            <a:ext cx="1143008" cy="157163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graphicFrame>
        <p:nvGraphicFramePr>
          <p:cNvPr id="8" name="Объект 7"/>
          <p:cNvGraphicFramePr>
            <a:graphicFrameLocks noChangeAspect="1"/>
          </p:cNvGraphicFramePr>
          <p:nvPr/>
        </p:nvGraphicFramePr>
        <p:xfrm>
          <a:off x="0" y="0"/>
          <a:ext cx="6040438" cy="4017963"/>
        </p:xfrm>
        <a:graphic>
          <a:graphicData uri="http://schemas.openxmlformats.org/presentationml/2006/ole">
            <p:oleObj spid="_x0000_s3075" name="Документ" r:id="rId6" imgW="6068423" imgH="4037985" progId="Word.Document.12">
              <p:embed/>
            </p:oleObj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/>
        </p:nvGraphicFramePr>
        <p:xfrm>
          <a:off x="6095206" y="0"/>
          <a:ext cx="6097587" cy="4057650"/>
        </p:xfrm>
        <a:graphic>
          <a:graphicData uri="http://schemas.openxmlformats.org/presentationml/2006/ole">
            <p:oleObj spid="_x0000_s3076" name="Документ" r:id="rId7" imgW="6096794" imgH="4057032" progId="Word.Document.12">
              <p:embed/>
            </p:oleObj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48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800" dirty="0" smtClean="0"/>
              <a:t>Правовая основа бюджетного процесса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642918"/>
            <a:ext cx="8786874" cy="6072230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Правовую основу бюджетного устройства и бюджетного процесса в муниципальном образовании «Томский район» составляют</a:t>
            </a:r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Куб 4"/>
          <p:cNvSpPr/>
          <p:nvPr/>
        </p:nvSpPr>
        <p:spPr>
          <a:xfrm>
            <a:off x="2285984" y="1571612"/>
            <a:ext cx="2071702" cy="1785950"/>
          </a:xfrm>
          <a:prstGeom prst="cube">
            <a:avLst/>
          </a:prstGeom>
          <a:effectLst>
            <a:softEdge rad="63500"/>
          </a:effectLst>
          <a:scene3d>
            <a:camera prst="obliqueBottomLef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Конституция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Российской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Федерации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6" name="Куб 5"/>
          <p:cNvSpPr/>
          <p:nvPr/>
        </p:nvSpPr>
        <p:spPr>
          <a:xfrm>
            <a:off x="5286380" y="1643050"/>
            <a:ext cx="2000264" cy="1643074"/>
          </a:xfrm>
          <a:prstGeom prst="cube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softEdge rad="31750"/>
          </a:effectLst>
          <a:scene3d>
            <a:camera prst="obliqueBottomLef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Бюджетный  кодекс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Российской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Федерации</a:t>
            </a:r>
            <a:endParaRPr lang="ru-RU" b="1" dirty="0">
              <a:solidFill>
                <a:schemeClr val="tx1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" name="Куб 6"/>
          <p:cNvSpPr/>
          <p:nvPr/>
        </p:nvSpPr>
        <p:spPr>
          <a:xfrm>
            <a:off x="4500562" y="4786322"/>
            <a:ext cx="3357586" cy="1714512"/>
          </a:xfrm>
          <a:prstGeom prst="cube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softEdge rad="3175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Устав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 муниципального образования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 «Томский район»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" name="Куб 7"/>
          <p:cNvSpPr/>
          <p:nvPr/>
        </p:nvSpPr>
        <p:spPr>
          <a:xfrm>
            <a:off x="428596" y="3286124"/>
            <a:ext cx="2500330" cy="1714512"/>
          </a:xfrm>
          <a:prstGeom prst="cube">
            <a:avLst/>
          </a:prstGeom>
          <a:solidFill>
            <a:srgbClr val="FFC000"/>
          </a:solidFill>
          <a:effectLst>
            <a:innerShdw blurRad="63500" dist="50800" dir="13500000">
              <a:prstClr val="black">
                <a:alpha val="50000"/>
              </a:prstClr>
            </a:innerShdw>
            <a:softEdge rad="31750"/>
          </a:effectLst>
          <a:scene3d>
            <a:camera prst="obliqueBottomLef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Налоговый кодекс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Российской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Федерации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Куб 8"/>
          <p:cNvSpPr/>
          <p:nvPr/>
        </p:nvSpPr>
        <p:spPr>
          <a:xfrm>
            <a:off x="714348" y="4929198"/>
            <a:ext cx="3286148" cy="1643074"/>
          </a:xfrm>
          <a:prstGeom prst="cube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softEdge rad="3175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ФЗ от 06.10.03 № 131-ФЗ «Об общих принципах организации местного самоуправления»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" name="Куб 9"/>
          <p:cNvSpPr/>
          <p:nvPr/>
        </p:nvSpPr>
        <p:spPr>
          <a:xfrm>
            <a:off x="6072198" y="3214686"/>
            <a:ext cx="2500330" cy="1643074"/>
          </a:xfrm>
          <a:prstGeom prst="cube">
            <a:avLst/>
          </a:prstGeom>
          <a:solidFill>
            <a:srgbClr val="00FFCC"/>
          </a:solidFill>
          <a:ln>
            <a:solidFill>
              <a:srgbClr val="00FFCC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Областные законы. Муниципальные правовые акты Томского района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1" name="Куб 10"/>
          <p:cNvSpPr/>
          <p:nvPr/>
        </p:nvSpPr>
        <p:spPr>
          <a:xfrm>
            <a:off x="3214678" y="3286124"/>
            <a:ext cx="2428892" cy="1643074"/>
          </a:xfrm>
          <a:prstGeom prst="cube">
            <a:avLst/>
          </a:prstGeom>
          <a:solidFill>
            <a:srgbClr val="7030A0"/>
          </a:solidFill>
          <a:ln>
            <a:solidFill>
              <a:srgbClr val="7030A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Положение о бюджетном процессе в Томском районе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48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000" b="1" dirty="0" smtClean="0">
                <a:latin typeface="Monotype Corsiva" pitchFamily="66" charset="0"/>
              </a:rPr>
              <a:t/>
            </a:r>
            <a:br>
              <a:rPr lang="ru-RU" sz="2000" b="1" dirty="0" smtClean="0">
                <a:latin typeface="Monotype Corsiva" pitchFamily="66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Основы составления проекта бюджета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42844" y="714356"/>
            <a:ext cx="8858312" cy="4000528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1400" b="1" dirty="0" smtClean="0">
                <a:latin typeface="Monotype Corsiva" pitchFamily="66" charset="0"/>
              </a:rPr>
              <a:t>          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Послание Президента Российской Федерации Федеральному Собранию Российской федерации, определяющих бюджетную политику (требования к бюджетной политике) в Российской Федерации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</a:rPr>
              <a:t>             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Прогноз социально- экономического развития Томского  района на очередной   финансовый год              </a:t>
            </a:r>
          </a:p>
          <a:p>
            <a:pPr>
              <a:buNone/>
            </a:pP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</a:p>
          <a:p>
            <a:pPr>
              <a:buNone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          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направления бюджетной политики и основные направления налоговой политики                             </a:t>
            </a:r>
          </a:p>
          <a:p>
            <a:pPr>
              <a:buNone/>
            </a:pPr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                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Муниципальные программы Томского района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12-конечная звезда 11"/>
          <p:cNvSpPr/>
          <p:nvPr/>
        </p:nvSpPr>
        <p:spPr>
          <a:xfrm>
            <a:off x="500034" y="1000108"/>
            <a:ext cx="285752" cy="285752"/>
          </a:xfrm>
          <a:prstGeom prst="star12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12-конечная звезда 12"/>
          <p:cNvSpPr/>
          <p:nvPr/>
        </p:nvSpPr>
        <p:spPr>
          <a:xfrm>
            <a:off x="571472" y="2214554"/>
            <a:ext cx="285752" cy="285752"/>
          </a:xfrm>
          <a:prstGeom prst="star12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12-конечная звезда 13"/>
          <p:cNvSpPr/>
          <p:nvPr/>
        </p:nvSpPr>
        <p:spPr>
          <a:xfrm>
            <a:off x="500034" y="3214686"/>
            <a:ext cx="285752" cy="285752"/>
          </a:xfrm>
          <a:prstGeom prst="star12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12-конечная звезда 6"/>
          <p:cNvSpPr/>
          <p:nvPr/>
        </p:nvSpPr>
        <p:spPr>
          <a:xfrm>
            <a:off x="500034" y="4214818"/>
            <a:ext cx="285752" cy="285752"/>
          </a:xfrm>
          <a:prstGeom prst="star12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/>
        </p:nvGraphicFramePr>
        <p:xfrm>
          <a:off x="2501900" y="4773613"/>
          <a:ext cx="6249988" cy="4149725"/>
        </p:xfrm>
        <a:graphic>
          <a:graphicData uri="http://schemas.openxmlformats.org/presentationml/2006/ole">
            <p:oleObj spid="_x0000_s29699" name="Документ" r:id="rId3" imgW="6096794" imgH="4057032" progId="Word.Document.12">
              <p:embed/>
            </p:oleObj>
          </a:graphicData>
        </a:graphic>
      </p:graphicFrame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004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Этапы формирования бюджета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642918"/>
            <a:ext cx="8715436" cy="5857916"/>
          </a:xfr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Этапы формирования бюджета в Томском районе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71670" y="1571612"/>
            <a:ext cx="6357982" cy="7143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Определяется предварительный объем  ассигнований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071670" y="2571744"/>
            <a:ext cx="6357982" cy="71438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Формирование проекта решения о бюджете на очередной финансовый год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071670" y="3500438"/>
            <a:ext cx="6357982" cy="71438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Публичные слушания по проекту бюджета. Принятие в первом чтении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071670" y="5429264"/>
            <a:ext cx="6357982" cy="71438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Рассмотрение проекта решения о бюджета во втором чтении. Утверждение бюджета.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071670" y="4500570"/>
            <a:ext cx="6357982" cy="64294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Работа согласительной комиссии по доработке проекта бюджете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357158" y="1643050"/>
            <a:ext cx="1500198" cy="571504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сентябрь</a:t>
            </a:r>
            <a:endParaRPr lang="ru-RU" sz="14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ятиугольник 9"/>
          <p:cNvSpPr/>
          <p:nvPr/>
        </p:nvSpPr>
        <p:spPr>
          <a:xfrm>
            <a:off x="357158" y="2571744"/>
            <a:ext cx="1500198" cy="571504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 позднее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15 ноября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ятиугольник 10"/>
          <p:cNvSpPr/>
          <p:nvPr/>
        </p:nvSpPr>
        <p:spPr>
          <a:xfrm>
            <a:off x="357158" y="3500438"/>
            <a:ext cx="1500198" cy="571504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ноябрь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ятиугольник 11"/>
          <p:cNvSpPr/>
          <p:nvPr/>
        </p:nvSpPr>
        <p:spPr>
          <a:xfrm>
            <a:off x="357158" y="4500570"/>
            <a:ext cx="1500198" cy="571504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декабрь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357158" y="5429264"/>
            <a:ext cx="1500198" cy="571504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декабрь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004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Цель и задачи бюджетной политики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688" y="714332"/>
            <a:ext cx="8715468" cy="5929378"/>
          </a:xfr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Цель и задачи бюджетной политики Томского района </a:t>
            </a:r>
          </a:p>
          <a:p>
            <a:pPr algn="ctr">
              <a:buNone/>
            </a:pP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на 2016 год</a:t>
            </a:r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43042" y="2786058"/>
            <a:ext cx="2857520" cy="1428760"/>
          </a:xfrm>
          <a:prstGeom prst="roundRect">
            <a:avLst/>
          </a:prstGeom>
          <a:solidFill>
            <a:srgbClr val="66FF33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Задача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Совершенствование программно-целевых методов управления , используемых при формировании и исполнении бюджета</a:t>
            </a:r>
          </a:p>
          <a:p>
            <a:pPr algn="ctr"/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3042" y="4714884"/>
            <a:ext cx="2714644" cy="1714512"/>
          </a:xfrm>
          <a:prstGeom prst="roundRect">
            <a:avLst/>
          </a:prstGeom>
          <a:solidFill>
            <a:srgbClr val="7030A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Задача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оказания муниципальных услуг муниципальными учреждениями района</a:t>
            </a: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786314" y="2714620"/>
            <a:ext cx="2571768" cy="1500198"/>
          </a:xfrm>
          <a:prstGeom prst="roundRect">
            <a:avLst/>
          </a:prstGeom>
          <a:solidFill>
            <a:srgbClr val="FF0000"/>
          </a:solidFill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Задача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: 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Обеспечение открытости бюджетных процедур для населения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857752" y="4786322"/>
            <a:ext cx="2571768" cy="1643074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Задача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Повышение качества планирования бюджетных инвестиций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571604" y="1357298"/>
            <a:ext cx="5857916" cy="1214446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долгосрочной сбалансированности и устойчивости финансовой системы района при безусловном исполнении всех принятых обязательств наиболее эффективным способом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Выгнутая вправо стрелка 18"/>
          <p:cNvSpPr/>
          <p:nvPr/>
        </p:nvSpPr>
        <p:spPr>
          <a:xfrm>
            <a:off x="7429520" y="1785926"/>
            <a:ext cx="714380" cy="1357322"/>
          </a:xfrm>
          <a:prstGeom prst="curvedLeftArrow">
            <a:avLst/>
          </a:prstGeom>
          <a:solidFill>
            <a:srgbClr val="00B0F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Выгнутая вправо стрелка 19"/>
          <p:cNvSpPr/>
          <p:nvPr/>
        </p:nvSpPr>
        <p:spPr>
          <a:xfrm>
            <a:off x="7429520" y="1714488"/>
            <a:ext cx="1285884" cy="4071966"/>
          </a:xfrm>
          <a:prstGeom prst="curvedLeftArrow">
            <a:avLst/>
          </a:prstGeom>
          <a:solidFill>
            <a:srgbClr val="00B0F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Выгнутая влево стрелка 20"/>
          <p:cNvSpPr/>
          <p:nvPr/>
        </p:nvSpPr>
        <p:spPr>
          <a:xfrm>
            <a:off x="785786" y="1857364"/>
            <a:ext cx="785818" cy="1285884"/>
          </a:xfrm>
          <a:prstGeom prst="curvedRightArrow">
            <a:avLst/>
          </a:prstGeom>
          <a:solidFill>
            <a:srgbClr val="00B0F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Выгнутая влево стрелка 21"/>
          <p:cNvSpPr/>
          <p:nvPr/>
        </p:nvSpPr>
        <p:spPr>
          <a:xfrm>
            <a:off x="428596" y="1785926"/>
            <a:ext cx="1143008" cy="3857652"/>
          </a:xfrm>
          <a:prstGeom prst="curvedRightArrow">
            <a:avLst/>
          </a:prstGeom>
          <a:solidFill>
            <a:srgbClr val="00B0F0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48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Социально экономическое развитие Томского района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714356"/>
            <a:ext cx="8858312" cy="6000792"/>
          </a:xfr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Основные показатели социально –экономического развития муниципального образования «Томский район»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42844" y="1643050"/>
          <a:ext cx="2714644" cy="2143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2928926" y="1571612"/>
          <a:ext cx="2857520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5715008" y="1714488"/>
          <a:ext cx="3286148" cy="2174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142844" y="3929066"/>
          <a:ext cx="2928958" cy="2643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2928926" y="4071942"/>
          <a:ext cx="3429024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Диаграмма 8"/>
          <p:cNvGraphicFramePr/>
          <p:nvPr/>
        </p:nvGraphicFramePr>
        <p:xfrm>
          <a:off x="5643570" y="4071942"/>
          <a:ext cx="3643338" cy="2643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004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Бюджет Томского района на 2016 год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714332"/>
            <a:ext cx="8858312" cy="6143668"/>
          </a:xfrm>
        </p:spPr>
        <p:txBody>
          <a:bodyPr>
            <a:normAutofit fontScale="925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Сбалансированный бюджет- бюджет в котором доходы соответствуют расходам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428728" y="5286388"/>
            <a:ext cx="5786478" cy="714380"/>
          </a:xfrm>
          <a:prstGeom prst="roundRect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Томском районе бюджет принимается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сбалансированным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/>
        </p:nvGraphicFramePr>
        <p:xfrm>
          <a:off x="2214546" y="571480"/>
          <a:ext cx="6240464" cy="4583272"/>
        </p:xfrm>
        <a:graphic>
          <a:graphicData uri="http://schemas.openxmlformats.org/presentationml/2006/ole">
            <p:oleObj spid="_x0000_s21507" name="Документ" r:id="rId3" imgW="6096794" imgH="4478584" progId="Word.Document.12">
              <p:embed/>
            </p:oleObj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428860" y="3357562"/>
            <a:ext cx="1428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1801,8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00628" y="3357562"/>
            <a:ext cx="1398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1801,8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/>
        </p:nvGraphicFramePr>
        <p:xfrm>
          <a:off x="0" y="857232"/>
          <a:ext cx="6097588" cy="4057650"/>
        </p:xfrm>
        <a:graphic>
          <a:graphicData uri="http://schemas.openxmlformats.org/presentationml/2006/ole">
            <p:oleObj spid="_x0000_s21508" name="Документ" r:id="rId4" imgW="6096794" imgH="4057032" progId="Word.Document.12">
              <p:embed/>
            </p:oleObj>
          </a:graphicData>
        </a:graphic>
      </p:graphicFrame>
      <p:graphicFrame>
        <p:nvGraphicFramePr>
          <p:cNvPr id="13" name="Объект 12"/>
          <p:cNvGraphicFramePr>
            <a:graphicFrameLocks noChangeAspect="1"/>
          </p:cNvGraphicFramePr>
          <p:nvPr/>
        </p:nvGraphicFramePr>
        <p:xfrm>
          <a:off x="6786578" y="928670"/>
          <a:ext cx="6097588" cy="4057650"/>
        </p:xfrm>
        <a:graphic>
          <a:graphicData uri="http://schemas.openxmlformats.org/presentationml/2006/ole">
            <p:oleObj spid="_x0000_s21509" name="Документ" r:id="rId5" imgW="6096794" imgH="4057032" progId="Word.Document.12">
              <p:embed/>
            </p:oleObj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57158" y="1785926"/>
            <a:ext cx="1500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Доход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15206" y="1785926"/>
            <a:ext cx="1500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Расход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48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Доходы бюджета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ChangeAspect="1"/>
          </p:cNvGraphicFramePr>
          <p:nvPr>
            <p:ph idx="1"/>
          </p:nvPr>
        </p:nvGraphicFramePr>
        <p:xfrm>
          <a:off x="214282" y="823913"/>
          <a:ext cx="10420381" cy="6019800"/>
        </p:xfrm>
        <a:graphic>
          <a:graphicData uri="http://schemas.openxmlformats.org/presentationml/2006/ole">
            <p:oleObj spid="_x0000_s50177" name="Документ" r:id="rId3" imgW="11105079" imgH="6529873" progId="Word.Document.12">
              <p:embed/>
            </p:oleObj>
          </a:graphicData>
        </a:graphic>
      </p:graphicFrame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48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Доходы бюджета Томского района на 2016 год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-857288" y="2071678"/>
          <a:ext cx="7786742" cy="5500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Выноска со стрелкой вниз 7"/>
          <p:cNvSpPr/>
          <p:nvPr/>
        </p:nvSpPr>
        <p:spPr>
          <a:xfrm>
            <a:off x="3143240" y="785794"/>
            <a:ext cx="3071834" cy="1285884"/>
          </a:xfrm>
          <a:prstGeom prst="downArrowCallou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(план)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1801,8 млн. руб.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7158" y="1857364"/>
            <a:ext cx="2286016" cy="100013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Налоговые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доход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251,7 млн. руб.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43702" y="1857364"/>
            <a:ext cx="2214578" cy="100013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44,6 млн. руб.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14678" y="2357430"/>
            <a:ext cx="3000396" cy="1285884"/>
          </a:xfrm>
          <a:prstGeom prst="rect">
            <a:avLst/>
          </a:prstGeom>
          <a:solidFill>
            <a:srgbClr val="9966FF"/>
          </a:solidFill>
          <a:ln>
            <a:solidFill>
              <a:srgbClr val="9999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1505,5 млн. руб.</a:t>
            </a:r>
            <a:endParaRPr lang="en-US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трелка вниз 23"/>
          <p:cNvSpPr/>
          <p:nvPr/>
        </p:nvSpPr>
        <p:spPr>
          <a:xfrm rot="3898096">
            <a:off x="2365055" y="904440"/>
            <a:ext cx="530955" cy="670273"/>
          </a:xfrm>
          <a:prstGeom prst="downArrow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 rot="17885247">
            <a:off x="6421096" y="989191"/>
            <a:ext cx="500153" cy="605101"/>
          </a:xfrm>
          <a:prstGeom prst="downArrow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-1143040" y="4572008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Объект 14"/>
          <p:cNvGraphicFramePr>
            <a:graphicFrameLocks noChangeAspect="1"/>
          </p:cNvGraphicFramePr>
          <p:nvPr/>
        </p:nvGraphicFramePr>
        <p:xfrm>
          <a:off x="4929190" y="3786190"/>
          <a:ext cx="6078537" cy="4057650"/>
        </p:xfrm>
        <a:graphic>
          <a:graphicData uri="http://schemas.openxmlformats.org/presentationml/2006/ole">
            <p:oleObj spid="_x0000_s60417" name="Документ" r:id="rId4" imgW="6078119" imgH="4057032" progId="Word.Document.12">
              <p:embed/>
            </p:oleObj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48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Доходы бюджета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785794"/>
            <a:ext cx="8786874" cy="585791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Налоговые доходы </a:t>
            </a:r>
          </a:p>
          <a:p>
            <a:pPr algn="ctr">
              <a:buNone/>
            </a:pP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0" y="1285860"/>
          <a:ext cx="5786446" cy="5286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857884" y="2143116"/>
            <a:ext cx="3143272" cy="428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Налог на доходы физических лиц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57884" y="2643182"/>
            <a:ext cx="3143272" cy="8572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на уплату  акцизов на автомобильный и прямогонный бензин, дизельное топливо и моторные масла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57884" y="4286256"/>
            <a:ext cx="3143272" cy="42862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Единый налог на вмененный доход для отдельных видов деятельности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857884" y="4786322"/>
            <a:ext cx="3143272" cy="50006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Единый сельскохозяйственный налог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857884" y="6072206"/>
            <a:ext cx="3143272" cy="6429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 на добычу общераспространенных полезных ископаемых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857884" y="3571876"/>
            <a:ext cx="3143272" cy="6429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Налог, взимаемый в связи с применением упрощенной системы налогообложения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857884" y="5357826"/>
            <a:ext cx="3143272" cy="64294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  взимаемый в связи с применением патентной системы налогообложения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ятиугольник 17"/>
          <p:cNvSpPr/>
          <p:nvPr/>
        </p:nvSpPr>
        <p:spPr>
          <a:xfrm>
            <a:off x="5072066" y="2214554"/>
            <a:ext cx="714380" cy="35719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204,</a:t>
            </a:r>
            <a:r>
              <a:rPr lang="en-US" sz="1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Выноска со стрелкой вниз 22"/>
          <p:cNvSpPr/>
          <p:nvPr/>
        </p:nvSpPr>
        <p:spPr>
          <a:xfrm>
            <a:off x="5072066" y="1285860"/>
            <a:ext cx="3929090" cy="785818"/>
          </a:xfrm>
          <a:prstGeom prst="downArrowCallou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Всего налоговые доходы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251,7 в млн. руб.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29190" y="1928802"/>
            <a:ext cx="9286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в млн. руб.</a:t>
            </a:r>
            <a:endParaRPr lang="ru-RU" sz="11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48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Доходы бюджета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500042"/>
            <a:ext cx="8858312" cy="6215106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 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Неналоговые доходы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0" y="1428736"/>
          <a:ext cx="5500694" cy="5429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000760" y="2214554"/>
            <a:ext cx="3000396" cy="6429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от арендной платы за земельные участки (за землю)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00760" y="2928934"/>
            <a:ext cx="3000396" cy="64294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Штрафы, санкции, возмещение ущерба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00760" y="3643314"/>
            <a:ext cx="3000396" cy="57150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от сдачи в аренду имущества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00760" y="4286256"/>
            <a:ext cx="3000396" cy="78581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Плата за негативное воздействие на окружающую среду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00760" y="5143512"/>
            <a:ext cx="3000396" cy="57150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Доход от продажи земельных участков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00760" y="5786454"/>
            <a:ext cx="3000396" cy="92869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Доходы от реализации имущества, находящегося в собственности муниципальных районов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Выноска со стрелкой вниз 10"/>
          <p:cNvSpPr/>
          <p:nvPr/>
        </p:nvSpPr>
        <p:spPr>
          <a:xfrm>
            <a:off x="5000628" y="1285860"/>
            <a:ext cx="4000528" cy="857256"/>
          </a:xfrm>
          <a:prstGeom prst="downArrowCallou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Всего неналоговые доходы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44,6 млн. руб.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ятиугольник 11"/>
          <p:cNvSpPr/>
          <p:nvPr/>
        </p:nvSpPr>
        <p:spPr>
          <a:xfrm>
            <a:off x="5072066" y="2357430"/>
            <a:ext cx="857256" cy="428628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36,5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5072066" y="3000372"/>
            <a:ext cx="857256" cy="428628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2,6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ятиугольник 13"/>
          <p:cNvSpPr/>
          <p:nvPr/>
        </p:nvSpPr>
        <p:spPr>
          <a:xfrm>
            <a:off x="5072066" y="3643314"/>
            <a:ext cx="857256" cy="428628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1,8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ятиугольник 14"/>
          <p:cNvSpPr/>
          <p:nvPr/>
        </p:nvSpPr>
        <p:spPr>
          <a:xfrm>
            <a:off x="5072066" y="4429132"/>
            <a:ext cx="857256" cy="428628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0,8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ятиугольник 15"/>
          <p:cNvSpPr/>
          <p:nvPr/>
        </p:nvSpPr>
        <p:spPr>
          <a:xfrm>
            <a:off x="5072066" y="5214950"/>
            <a:ext cx="857256" cy="428628"/>
          </a:xfrm>
          <a:prstGeom prst="homePlat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2,4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ятиугольник 16"/>
          <p:cNvSpPr/>
          <p:nvPr/>
        </p:nvSpPr>
        <p:spPr>
          <a:xfrm>
            <a:off x="5072066" y="6000768"/>
            <a:ext cx="857256" cy="428628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0,5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14480" y="5786454"/>
            <a:ext cx="18573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2016 год       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(план)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00628" y="2071678"/>
            <a:ext cx="8991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в млн. руб.</a:t>
            </a:r>
            <a:endParaRPr lang="ru-RU" sz="11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91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Уважаемые жители Томского района!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488" y="500042"/>
            <a:ext cx="6000791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786190"/>
            <a:ext cx="9144000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720" y="785794"/>
            <a:ext cx="85725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Все мы являемся налогоплательщиками, и конечно вполне логичным является интерес к вопросу куда именно направляются уплаченные нами средства. Бюджет для граждан является одним из инструментов принципа прозрачности (открытости) бюджета и предназначен для широкого круга граждан, рассчитан на разные категории населения. Бюджет для граждан – это интерпретация самого важного и объемного документа любого публичного - правового образования (решения о бюджете) в доступной и понятной форме.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5720" y="3357562"/>
            <a:ext cx="864399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Надеюсь, что Бюджет для граждан, подготовленный Управлением            финансов Администрации Томского района, ответит на интересующие вас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вопросы, позволит чуть лучше разобраться в сложных понятиях бюджетного  процесса.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</a:t>
            </a:r>
          </a:p>
          <a:p>
            <a:pPr algn="just"/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Заместитель Главы Томского района-</a:t>
            </a:r>
          </a:p>
          <a:p>
            <a:pPr algn="just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начальник Управления финансов</a:t>
            </a:r>
          </a:p>
          <a:p>
            <a:pPr algn="just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Надежда Николаевна Чернова</a:t>
            </a:r>
          </a:p>
          <a:p>
            <a:pPr algn="just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48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Доходы бюджета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714356"/>
            <a:ext cx="8786874" cy="5411807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  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Безвозмездные поступления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15074" y="2571744"/>
            <a:ext cx="2786082" cy="5000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Дотации на выравнивания бюджетной обеспеченности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15074" y="3143248"/>
            <a:ext cx="2786082" cy="5000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Субсидии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15074" y="3714752"/>
            <a:ext cx="2786082" cy="5715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Субвенции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15074" y="4357694"/>
            <a:ext cx="2786082" cy="5000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Иные межбюджетные трансферты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15074" y="4929198"/>
            <a:ext cx="2786082" cy="114300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Межбюджетные трансферты, передаваемые бюджетам муниципальных районов из бюджета сельских поселений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0" y="785794"/>
          <a:ext cx="6572264" cy="557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Выноска со стрелкой вниз 9"/>
          <p:cNvSpPr/>
          <p:nvPr/>
        </p:nvSpPr>
        <p:spPr>
          <a:xfrm>
            <a:off x="5214942" y="1571612"/>
            <a:ext cx="3786214" cy="785818"/>
          </a:xfrm>
          <a:prstGeom prst="downArrowCallou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Всего безвозмездные поступления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1505,5 млн. руб.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5357818" y="5214950"/>
            <a:ext cx="785818" cy="428628"/>
          </a:xfrm>
          <a:prstGeom prst="homePlat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2,4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ятиугольник 13"/>
          <p:cNvSpPr/>
          <p:nvPr/>
        </p:nvSpPr>
        <p:spPr>
          <a:xfrm>
            <a:off x="5357818" y="4357694"/>
            <a:ext cx="785818" cy="428628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28,8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86380" y="2357430"/>
            <a:ext cx="10001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в млн. руб.</a:t>
            </a:r>
            <a:endParaRPr lang="ru-RU" sz="11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91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Расходы бюджета Томского района на 2016 год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714356"/>
            <a:ext cx="8786874" cy="6000792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4348" y="857232"/>
            <a:ext cx="6000792" cy="357190"/>
          </a:xfrm>
          <a:prstGeom prst="rect">
            <a:avLst/>
          </a:prstGeom>
          <a:solidFill>
            <a:srgbClr val="800080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Основные направления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15140" y="857232"/>
            <a:ext cx="1643074" cy="357190"/>
          </a:xfrm>
          <a:prstGeom prst="rect">
            <a:avLst/>
          </a:prstGeom>
          <a:solidFill>
            <a:srgbClr val="80008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План 2016 год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4348" y="1214422"/>
            <a:ext cx="6000792" cy="5000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Общегосударственные вопросы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15140" y="1214422"/>
            <a:ext cx="1643074" cy="5000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144,9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14348" y="1714488"/>
            <a:ext cx="6000792" cy="57150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Национальная оборона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715140" y="1714488"/>
            <a:ext cx="1643074" cy="57150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3,3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14348" y="2285992"/>
            <a:ext cx="6000792" cy="5000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Национальная экономика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715140" y="2285992"/>
            <a:ext cx="1643074" cy="5000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175,0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14348" y="2786058"/>
            <a:ext cx="6000792" cy="5000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Жилищно-коммунальное хозяйство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715140" y="2786058"/>
            <a:ext cx="1643074" cy="5000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216,4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14348" y="3286124"/>
            <a:ext cx="6000792" cy="4286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715140" y="3286124"/>
            <a:ext cx="1643074" cy="4286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1039,0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14348" y="3714752"/>
            <a:ext cx="6000792" cy="5000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715140" y="3714752"/>
            <a:ext cx="1643074" cy="5000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48,2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14348" y="4214818"/>
            <a:ext cx="6000792" cy="5000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Социальная политика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715140" y="4214818"/>
            <a:ext cx="1643074" cy="5000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70,1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14348" y="4714884"/>
            <a:ext cx="6000792" cy="5000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Физическая культура и спорт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715140" y="4714884"/>
            <a:ext cx="1643074" cy="5000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9,4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714348" y="5214950"/>
            <a:ext cx="6000792" cy="5000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Обслуживание муниципального и государственного долга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715140" y="5214950"/>
            <a:ext cx="1643074" cy="5000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0,7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714348" y="5715016"/>
            <a:ext cx="6000792" cy="57150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общего характера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6715140" y="5715016"/>
            <a:ext cx="1643074" cy="57150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94,8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714348" y="6286520"/>
            <a:ext cx="6000792" cy="35719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ИТОГО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6715140" y="6286520"/>
            <a:ext cx="1643074" cy="35719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1801,8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143768" y="571480"/>
            <a:ext cx="1214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млн. 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48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Расходы бюджета Томского района  на 2016 год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2844" y="642918"/>
          <a:ext cx="8786813" cy="6000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48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Расходы бюджета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2844" y="785794"/>
          <a:ext cx="8786813" cy="5857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004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Программный бюджет 2016 год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642918"/>
            <a:ext cx="8715436" cy="621508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С 2016 года бюджет Томского района формируются в новом «программном» формате</a:t>
            </a:r>
          </a:p>
          <a:p>
            <a:pPr algn="ctr">
              <a:buNone/>
            </a:pPr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основе 9 муниципальных программ.  </a:t>
            </a:r>
          </a:p>
          <a:p>
            <a:pPr>
              <a:buNone/>
            </a:pP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1428736"/>
            <a:ext cx="428628" cy="50006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№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00100" y="1428736"/>
            <a:ext cx="5929354" cy="50006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Наименование муниципальной программы</a:t>
            </a:r>
            <a:endParaRPr lang="ru-RU" sz="1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929454" y="1428736"/>
            <a:ext cx="1928826" cy="50006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Сумма на 2016 год</a:t>
            </a:r>
            <a:endParaRPr lang="ru-RU" sz="12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71472" y="1928802"/>
            <a:ext cx="428628" cy="50006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00100" y="1928802"/>
            <a:ext cx="5929354" cy="500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МП «Развитие малого и среднего предпринимательства в Томском районе на 2016-2020 годы»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929454" y="1928802"/>
            <a:ext cx="1928826" cy="500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0,7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1472" y="2428868"/>
            <a:ext cx="428628" cy="57150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2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00100" y="2428868"/>
            <a:ext cx="5929354" cy="57150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МП «Улучшение условий охраны труда в Томском районе на 2016-2020 годы»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929454" y="2428868"/>
            <a:ext cx="1928826" cy="57150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0,3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71472" y="3000372"/>
            <a:ext cx="428628" cy="50006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3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000100" y="3000372"/>
            <a:ext cx="5929354" cy="500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МП «Эффективное управление муниципальными ресурсами Томского района на 2016-2020 годы»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929454" y="3000372"/>
            <a:ext cx="1928826" cy="500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2,3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71472" y="3500438"/>
            <a:ext cx="428628" cy="50006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4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00100" y="3500438"/>
            <a:ext cx="5929354" cy="50006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МП «Эффективное управление муниципальными финансами Томского района на 2016-2020 годы»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929454" y="3500438"/>
            <a:ext cx="1928826" cy="50006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99,6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71472" y="4000504"/>
            <a:ext cx="428628" cy="50006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5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000100" y="4000504"/>
            <a:ext cx="5929354" cy="500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МП «Развитие сельскохозяйственного производства Томского района на 2016-2020 годы»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929454" y="4000504"/>
            <a:ext cx="1928826" cy="500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69,1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71472" y="4500570"/>
            <a:ext cx="428628" cy="50006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6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71472" y="5000636"/>
            <a:ext cx="428628" cy="42862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7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71472" y="5429264"/>
            <a:ext cx="428628" cy="42862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8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1472" y="5857892"/>
            <a:ext cx="428628" cy="57150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9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571472" y="6429396"/>
            <a:ext cx="428628" cy="28575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1000100" y="4500570"/>
            <a:ext cx="5929354" cy="50006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МП «Развитие образования в Томском районе на 2016-2020 годы»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929454" y="4500570"/>
            <a:ext cx="1928826" cy="50006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1005,4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000100" y="5000636"/>
            <a:ext cx="5929354" cy="428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МП «Социальное развитие Томского района на 2016-2020 годы»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929454" y="5000636"/>
            <a:ext cx="1928826" cy="428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154,7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000100" y="5429264"/>
            <a:ext cx="5929354" cy="4286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МП « Развитие информационного общества в Томском районе на 2016-2020 годы»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6929454" y="5429264"/>
            <a:ext cx="1928826" cy="4286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1,4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1000100" y="5857892"/>
            <a:ext cx="5929354" cy="5715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МП «Улучшение комфортности проживания на территории Томского района на 2016-2020 годы»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6929454" y="5857892"/>
            <a:ext cx="1928826" cy="5715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296,0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1000100" y="6429372"/>
            <a:ext cx="5929354" cy="28577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ИТОГО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6929454" y="6429372"/>
            <a:ext cx="1928826" cy="28577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1629,5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858148" y="1142984"/>
            <a:ext cx="1143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 млн.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28604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Программный бюджет 2016 год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2875" y="571500"/>
          <a:ext cx="8786813" cy="614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004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b="1" dirty="0" smtClean="0"/>
              <a:t>Программный бюджет 2016 год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571480"/>
            <a:ext cx="8858312" cy="6000792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>
              <a:buNone/>
            </a:pPr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«Развитие малого и среднего предпринимательства в Томском районе </a:t>
            </a:r>
          </a:p>
          <a:p>
            <a:pPr algn="ctr">
              <a:buNone/>
            </a:pPr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 2016-2020 годы»</a:t>
            </a:r>
          </a:p>
          <a:p>
            <a:pPr>
              <a:buNone/>
            </a:pP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</a:p>
          <a:p>
            <a:pPr algn="ctr">
              <a:buNone/>
            </a:pPr>
            <a:endParaRPr lang="ru-RU" sz="18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15008" y="1357298"/>
            <a:ext cx="3071834" cy="157163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/>
              <a:t>  Цель: </a:t>
            </a:r>
          </a:p>
          <a:p>
            <a:r>
              <a:rPr lang="ru-RU" b="1" dirty="0" smtClean="0"/>
              <a:t>сохранение и дальнейшее развитие малого и среднего предпринимательства в Томском районе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3643314"/>
            <a:ext cx="3571900" cy="114300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 1. 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Развитие инфраструктуры поддержки субъектов малого и среднего предпринимательства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5720" y="4786322"/>
            <a:ext cx="3571900" cy="114300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 2. 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Поддержка деятельности субъектов малого и среднего предпринимательства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5720" y="5929330"/>
            <a:ext cx="6786610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ИТОГО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5720" y="2928934"/>
            <a:ext cx="3571900" cy="714380"/>
          </a:xfrm>
          <a:prstGeom prst="rect">
            <a:avLst/>
          </a:prstGeom>
          <a:solidFill>
            <a:srgbClr val="7030A0"/>
          </a:solidFill>
          <a:ln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Наименование подпрограммы</a:t>
            </a:r>
            <a:endParaRPr lang="ru-RU" sz="12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857620" y="2928934"/>
            <a:ext cx="3214710" cy="714380"/>
          </a:xfrm>
          <a:prstGeom prst="rect">
            <a:avLst/>
          </a:prstGeom>
          <a:solidFill>
            <a:srgbClr val="7030A0"/>
          </a:solidFill>
          <a:ln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Задачи программы</a:t>
            </a:r>
            <a:endParaRPr lang="ru-RU" sz="12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072330" y="3643314"/>
            <a:ext cx="1714512" cy="114300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072330" y="4786322"/>
            <a:ext cx="1714512" cy="114300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650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72330" y="5929330"/>
            <a:ext cx="1714512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700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857620" y="3643314"/>
            <a:ext cx="3214710" cy="114300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tx1"/>
                </a:solidFill>
              </a:rPr>
              <a:t>Задача 1.</a:t>
            </a:r>
          </a:p>
          <a:p>
            <a:r>
              <a:rPr lang="ru-RU" sz="1400" b="1" dirty="0" smtClean="0">
                <a:solidFill>
                  <a:schemeClr val="tx1"/>
                </a:solidFill>
              </a:rPr>
              <a:t>  Обеспечение субъектов малого и среднего предпринимательства инфраструктурой поддержки малого и среднего бизнеса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857620" y="4786322"/>
            <a:ext cx="3214710" cy="114300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tx1"/>
                </a:solidFill>
              </a:rPr>
              <a:t>Задача 2.</a:t>
            </a:r>
          </a:p>
          <a:p>
            <a:r>
              <a:rPr lang="ru-RU" sz="1400" b="1" dirty="0" smtClean="0">
                <a:solidFill>
                  <a:schemeClr val="tx1"/>
                </a:solidFill>
              </a:rPr>
              <a:t> Стимулирование предпринимательской активности населения для развития сферы малого и среднего предпринимательства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072330" y="2928934"/>
            <a:ext cx="1714512" cy="714380"/>
          </a:xfrm>
          <a:prstGeom prst="rect">
            <a:avLst/>
          </a:prstGeom>
          <a:solidFill>
            <a:srgbClr val="7030A0"/>
          </a:solidFill>
          <a:ln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Сумма</a:t>
            </a:r>
          </a:p>
          <a:p>
            <a:pPr algn="ctr"/>
            <a:r>
              <a:rPr lang="ru-RU" sz="1100" dirty="0" smtClean="0"/>
              <a:t>в тыс. руб.</a:t>
            </a:r>
            <a:endParaRPr lang="ru-RU" sz="1100" dirty="0"/>
          </a:p>
        </p:txBody>
      </p:sp>
      <p:graphicFrame>
        <p:nvGraphicFramePr>
          <p:cNvPr id="28" name="Объект 27"/>
          <p:cNvGraphicFramePr>
            <a:graphicFrameLocks noChangeAspect="1"/>
          </p:cNvGraphicFramePr>
          <p:nvPr/>
        </p:nvGraphicFramePr>
        <p:xfrm>
          <a:off x="285720" y="1214422"/>
          <a:ext cx="6742113" cy="4481512"/>
        </p:xfrm>
        <a:graphic>
          <a:graphicData uri="http://schemas.openxmlformats.org/presentationml/2006/ole">
            <p:oleObj spid="_x0000_s26628" name="Документ" r:id="rId4" imgW="6078119" imgH="4044454" progId="Word.Document.12">
              <p:embed/>
            </p:oleObj>
          </a:graphicData>
        </a:graphic>
      </p:graphicFrame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48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Программный бюджет 2016 год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785794"/>
            <a:ext cx="8858312" cy="5929354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</a:p>
          <a:p>
            <a:pPr algn="ctr">
              <a:buNone/>
            </a:pPr>
            <a:r>
              <a:rPr lang="ru-RU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«Улучшение условий охраны труда в Томском районе </a:t>
            </a:r>
          </a:p>
          <a:p>
            <a:pPr algn="ctr">
              <a:buNone/>
            </a:pP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2016-2020 годы»</a:t>
            </a:r>
          </a:p>
          <a:p>
            <a:pPr>
              <a:buNone/>
            </a:pP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</a:t>
            </a:r>
          </a:p>
          <a:p>
            <a:pPr>
              <a:buNone/>
            </a:pP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</a:t>
            </a:r>
            <a:endParaRPr lang="ru-RU" sz="16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29322" y="1785926"/>
            <a:ext cx="2928958" cy="1428760"/>
          </a:xfrm>
          <a:prstGeom prst="rect">
            <a:avLst/>
          </a:prstGeom>
          <a:solidFill>
            <a:srgbClr val="00B0F0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 :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Улучшение условий охраны труда в Томском районе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3214686"/>
            <a:ext cx="3643338" cy="78581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Наименование подпрограммы 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00496" y="3214686"/>
            <a:ext cx="3214710" cy="78581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Задачи муниципальной программы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215206" y="3214686"/>
            <a:ext cx="1643074" cy="78581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Сумма</a:t>
            </a:r>
          </a:p>
          <a:p>
            <a:pPr algn="ctr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в тыс. руб.</a:t>
            </a:r>
            <a:endParaRPr lang="ru-RU" sz="1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7158" y="4000504"/>
            <a:ext cx="3643338" cy="9286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 1. </a:t>
            </a:r>
          </a:p>
          <a:p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Приведение рабочих мест в соответствие с требованиями охраны труда на основе специальной оценки условий труда</a:t>
            </a:r>
          </a:p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000496" y="4000504"/>
            <a:ext cx="3214710" cy="9286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Задача1. </a:t>
            </a:r>
          </a:p>
          <a:p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Проведение мероприятий по специальной оценке условий труда в организациях бюджетной сферы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215206" y="4000504"/>
            <a:ext cx="1643074" cy="9286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177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7158" y="4929198"/>
            <a:ext cx="3643338" cy="7858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 2.</a:t>
            </a:r>
          </a:p>
          <a:p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Информационное обеспечение и пропаганда охраны труда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000496" y="4929198"/>
            <a:ext cx="3214710" cy="7858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Задача 2. </a:t>
            </a:r>
          </a:p>
          <a:p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Проведение мероприятий по информированию и пропаганде охраны труда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215206" y="4929198"/>
            <a:ext cx="1643074" cy="7858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100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57158" y="5715016"/>
            <a:ext cx="6858048" cy="35719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ИТОГО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215206" y="5715016"/>
            <a:ext cx="1643074" cy="35719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277</a:t>
            </a:r>
            <a:endParaRPr lang="ru-RU" b="1" dirty="0">
              <a:solidFill>
                <a:schemeClr val="bg1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ChangeAspect="1"/>
          </p:cNvGraphicFramePr>
          <p:nvPr/>
        </p:nvGraphicFramePr>
        <p:xfrm>
          <a:off x="357158" y="1285860"/>
          <a:ext cx="6172200" cy="4095750"/>
        </p:xfrm>
        <a:graphic>
          <a:graphicData uri="http://schemas.openxmlformats.org/presentationml/2006/ole">
            <p:oleObj spid="_x0000_s34817" name="Документ" r:id="rId3" imgW="6096794" imgH="4057032" progId="Word.Document.12">
              <p:embed/>
            </p:oleObj>
          </a:graphicData>
        </a:graphic>
      </p:graphicFrame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004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Программный бюджет 2016 год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642918"/>
            <a:ext cx="8858312" cy="6072230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</a:p>
          <a:p>
            <a:pPr algn="ctr">
              <a:buNone/>
            </a:pP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«Эффективное управление муниципальными  ресурсами Томского района </a:t>
            </a:r>
          </a:p>
          <a:p>
            <a:pPr algn="ctr">
              <a:buNone/>
            </a:pP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2016-2020 годы»                                                       </a:t>
            </a:r>
          </a:p>
          <a:p>
            <a:pPr>
              <a:buNone/>
            </a:pPr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</a:t>
            </a:r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57884" y="1428736"/>
            <a:ext cx="2928958" cy="1428760"/>
          </a:xfrm>
          <a:prstGeom prst="rect">
            <a:avLst/>
          </a:prstGeom>
          <a:solidFill>
            <a:srgbClr val="FFC000"/>
          </a:solidFill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Рациональное использование муниципальных ресурсов Томского района 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2857496"/>
            <a:ext cx="4143404" cy="428628"/>
          </a:xfrm>
          <a:prstGeom prst="rect">
            <a:avLst/>
          </a:prstGeom>
          <a:solidFill>
            <a:srgbClr val="92D050"/>
          </a:solidFill>
          <a:ln>
            <a:solidFill>
              <a:srgbClr val="80008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Наименование подпрограмм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29124" y="2857496"/>
            <a:ext cx="2928958" cy="428628"/>
          </a:xfrm>
          <a:prstGeom prst="rect">
            <a:avLst/>
          </a:prstGeom>
          <a:solidFill>
            <a:srgbClr val="92D050"/>
          </a:solidFill>
          <a:ln>
            <a:solidFill>
              <a:srgbClr val="80008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 муниципальной программы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358082" y="2857496"/>
            <a:ext cx="1428760" cy="428628"/>
          </a:xfrm>
          <a:prstGeom prst="rect">
            <a:avLst/>
          </a:prstGeom>
          <a:solidFill>
            <a:srgbClr val="92D050"/>
          </a:solidFill>
          <a:ln>
            <a:solidFill>
              <a:srgbClr val="80008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Сумма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в тыс. руб.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7158" y="3286124"/>
            <a:ext cx="4071966" cy="8572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 1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Управление муниципальным имуществом Томского района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7158" y="4143380"/>
            <a:ext cx="4071966" cy="8572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 2.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Управление земельными ресурсами Томского района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7158" y="5000636"/>
            <a:ext cx="4071966" cy="135732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 3.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Эффективное управление древесно-кустарниковой растительностью на землях сельскохозяйственного назначения находящихся в собственности муниципального образования «Томский район»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429124" y="3286124"/>
            <a:ext cx="2928958" cy="8572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Задача 1.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и распоряжения муниципальным имуществом.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429124" y="4143380"/>
            <a:ext cx="2928958" cy="8572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Задача 2.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и распоряжения земельными ресурсами.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429124" y="5000636"/>
            <a:ext cx="2928958" cy="135732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Задача 3. Эффективное управление древесно-кустарниковой растительностью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7158" y="6357958"/>
            <a:ext cx="7000924" cy="3571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ИТОГО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358082" y="3286124"/>
            <a:ext cx="1428760" cy="8572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427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358082" y="4143380"/>
            <a:ext cx="1428760" cy="8572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1771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358082" y="5000636"/>
            <a:ext cx="1428760" cy="135732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100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358082" y="6357958"/>
            <a:ext cx="1428760" cy="35719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2298</a:t>
            </a:r>
            <a:endParaRPr lang="ru-RU" b="1" dirty="0">
              <a:solidFill>
                <a:schemeClr val="tx1"/>
              </a:solidFill>
            </a:endParaRPr>
          </a:p>
        </p:txBody>
      </p:sp>
      <p:graphicFrame>
        <p:nvGraphicFramePr>
          <p:cNvPr id="20" name="Объект 19"/>
          <p:cNvGraphicFramePr>
            <a:graphicFrameLocks noChangeAspect="1"/>
          </p:cNvGraphicFramePr>
          <p:nvPr/>
        </p:nvGraphicFramePr>
        <p:xfrm>
          <a:off x="357158" y="1357298"/>
          <a:ext cx="6018213" cy="3998913"/>
        </p:xfrm>
        <a:graphic>
          <a:graphicData uri="http://schemas.openxmlformats.org/presentationml/2006/ole">
            <p:oleObj spid="_x0000_s27650" name="Документ" r:id="rId3" imgW="6059086" imgH="4031516" progId="Word.Document.12">
              <p:embed/>
            </p:oleObj>
          </a:graphicData>
        </a:graphic>
      </p:graphicFrame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48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Программный бюджет 2016 год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714356"/>
            <a:ext cx="9001156" cy="6000792"/>
          </a:xfrm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Муниципальная программа </a:t>
            </a:r>
          </a:p>
          <a:p>
            <a:pPr>
              <a:buNone/>
            </a:pP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«Эффективное управление финансам</a:t>
            </a:r>
          </a:p>
          <a:p>
            <a:pPr>
              <a:buNone/>
            </a:pP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Томского района</a:t>
            </a:r>
          </a:p>
          <a:p>
            <a:pPr>
              <a:buNone/>
            </a:pP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на 2016-2020 годы»</a:t>
            </a:r>
            <a: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</a:p>
          <a:p>
            <a:pPr>
              <a:buNone/>
            </a:pPr>
            <a: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15008" y="1142984"/>
            <a:ext cx="3286148" cy="16430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Эффективное управление муниципальными финансами Томского района, обеспечение долгосрочной сбалансированности   и устойчивости бюджета</a:t>
            </a:r>
          </a:p>
          <a:p>
            <a:pPr algn="ctr"/>
            <a:endParaRPr lang="ru-RU" sz="1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2786058"/>
            <a:ext cx="3500462" cy="500066"/>
          </a:xfrm>
          <a:prstGeom prst="rect">
            <a:avLst/>
          </a:prstGeom>
          <a:solidFill>
            <a:srgbClr val="FF9966"/>
          </a:solidFill>
          <a:ln>
            <a:solidFill>
              <a:srgbClr val="FF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Наименование подпрограммы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86182" y="2786058"/>
            <a:ext cx="3929090" cy="500066"/>
          </a:xfrm>
          <a:prstGeom prst="rect">
            <a:avLst/>
          </a:prstGeom>
          <a:solidFill>
            <a:srgbClr val="FF9966"/>
          </a:solidFill>
          <a:ln>
            <a:solidFill>
              <a:srgbClr val="FF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 программы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715272" y="2786058"/>
            <a:ext cx="1285884" cy="500066"/>
          </a:xfrm>
          <a:prstGeom prst="rect">
            <a:avLst/>
          </a:prstGeom>
          <a:solidFill>
            <a:srgbClr val="FF9966"/>
          </a:solidFill>
          <a:ln>
            <a:solidFill>
              <a:srgbClr val="FF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Сумма</a:t>
            </a:r>
            <a:endParaRPr lang="ru-RU" sz="10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 в тыс. руб.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3286124"/>
            <a:ext cx="3500462" cy="928694"/>
          </a:xfrm>
          <a:prstGeom prst="rect">
            <a:avLst/>
          </a:prstGeom>
          <a:solidFill>
            <a:srgbClr val="FFFF99"/>
          </a:solidFill>
          <a:ln>
            <a:solidFill>
              <a:srgbClr val="FF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 1.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Совершенствование межбюджетных отношений в Томском районе</a:t>
            </a:r>
          </a:p>
          <a:p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5720" y="4214818"/>
            <a:ext cx="3500462" cy="1071570"/>
          </a:xfrm>
          <a:prstGeom prst="rect">
            <a:avLst/>
          </a:prstGeom>
          <a:solidFill>
            <a:srgbClr val="FFFF99"/>
          </a:solidFill>
          <a:ln>
            <a:solidFill>
              <a:srgbClr val="FF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 2.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Управление муниципальным долгом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85720" y="5286388"/>
            <a:ext cx="3500462" cy="1000132"/>
          </a:xfrm>
          <a:prstGeom prst="rect">
            <a:avLst/>
          </a:prstGeom>
          <a:solidFill>
            <a:srgbClr val="FFFF99"/>
          </a:solidFill>
          <a:ln>
            <a:solidFill>
              <a:srgbClr val="FF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 3. 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управления муниципальными финансами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5720" y="6286520"/>
            <a:ext cx="7429552" cy="357190"/>
          </a:xfrm>
          <a:prstGeom prst="rect">
            <a:avLst/>
          </a:prstGeom>
          <a:solidFill>
            <a:srgbClr val="FFFF99"/>
          </a:solidFill>
          <a:ln>
            <a:solidFill>
              <a:srgbClr val="FF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ИТОГО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786182" y="3286124"/>
            <a:ext cx="3929090" cy="928694"/>
          </a:xfrm>
          <a:prstGeom prst="rect">
            <a:avLst/>
          </a:prstGeom>
          <a:solidFill>
            <a:srgbClr val="FFFF99"/>
          </a:solidFill>
          <a:ln>
            <a:solidFill>
              <a:srgbClr val="FF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Задача 1.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Совершенствование механизма межбюджетных отношений в Томском районе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715272" y="3286124"/>
            <a:ext cx="1285884" cy="928694"/>
          </a:xfrm>
          <a:prstGeom prst="rect">
            <a:avLst/>
          </a:prstGeom>
          <a:solidFill>
            <a:srgbClr val="FFFF99"/>
          </a:solidFill>
          <a:ln>
            <a:solidFill>
              <a:srgbClr val="FF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98090,4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786182" y="4214818"/>
            <a:ext cx="3929090" cy="1071570"/>
          </a:xfrm>
          <a:prstGeom prst="rect">
            <a:avLst/>
          </a:prstGeom>
          <a:solidFill>
            <a:srgbClr val="FFFF99"/>
          </a:solidFill>
          <a:ln>
            <a:solidFill>
              <a:srgbClr val="FF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Задача 2.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Эффективное управление муниципальным долгом муниципального образования «Томский район»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786182" y="5286388"/>
            <a:ext cx="3929090" cy="1000132"/>
          </a:xfrm>
          <a:prstGeom prst="rect">
            <a:avLst/>
          </a:prstGeom>
          <a:solidFill>
            <a:srgbClr val="FFFF99"/>
          </a:solidFill>
          <a:ln>
            <a:solidFill>
              <a:srgbClr val="FF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Задача 3.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технической информационной поддержки процесса управления финансами</a:t>
            </a:r>
          </a:p>
          <a:p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715272" y="4214818"/>
            <a:ext cx="1285884" cy="1071570"/>
          </a:xfrm>
          <a:prstGeom prst="rect">
            <a:avLst/>
          </a:prstGeom>
          <a:solidFill>
            <a:srgbClr val="FFFF99"/>
          </a:solidFill>
          <a:ln>
            <a:solidFill>
              <a:srgbClr val="FF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741,6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715272" y="5286388"/>
            <a:ext cx="1285884" cy="1000132"/>
          </a:xfrm>
          <a:prstGeom prst="rect">
            <a:avLst/>
          </a:prstGeom>
          <a:solidFill>
            <a:srgbClr val="FFFF99"/>
          </a:solidFill>
          <a:ln>
            <a:solidFill>
              <a:srgbClr val="FF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860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-642974" y="3857628"/>
            <a:ext cx="45719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7715272" y="6286520"/>
            <a:ext cx="1285884" cy="357190"/>
          </a:xfrm>
          <a:prstGeom prst="rect">
            <a:avLst/>
          </a:prstGeom>
          <a:solidFill>
            <a:srgbClr val="FFFF99"/>
          </a:solidFill>
          <a:ln>
            <a:solidFill>
              <a:srgbClr val="FF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99692</a:t>
            </a:r>
            <a:endParaRPr lang="ru-RU" b="1" dirty="0">
              <a:solidFill>
                <a:schemeClr val="tx1"/>
              </a:solidFill>
            </a:endParaRPr>
          </a:p>
        </p:txBody>
      </p:sp>
      <p:graphicFrame>
        <p:nvGraphicFramePr>
          <p:cNvPr id="29" name="Объект 28"/>
          <p:cNvGraphicFramePr>
            <a:graphicFrameLocks noChangeAspect="1"/>
          </p:cNvGraphicFramePr>
          <p:nvPr/>
        </p:nvGraphicFramePr>
        <p:xfrm>
          <a:off x="285720" y="1481152"/>
          <a:ext cx="6048375" cy="4019550"/>
        </p:xfrm>
        <a:graphic>
          <a:graphicData uri="http://schemas.openxmlformats.org/presentationml/2006/ole">
            <p:oleObj spid="_x0000_s37891" name="Документ" r:id="rId3" imgW="6087457" imgH="4050563" progId="Word.Document.12">
              <p:embed/>
            </p:oleObj>
          </a:graphicData>
        </a:graphic>
      </p:graphicFrame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48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Глоссарий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642918"/>
            <a:ext cx="8786874" cy="56938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Бюджет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Бюджетные ассигнования -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предельные объемы денежных средств, предусмотренных в соответствующем финансовом году для исполнения бюджетных обязательств.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Бюджетная система Российской Федерации -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основанная на экономических отношениях и государственном устройстве Российской Федерации, регулируемая законодательством Российской Федерации совокупность федерального бюджета, бюджетов субъектов Российской Федерации, местных бюджетов и бюджетов государственных внебюджетных фондов.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Бюджетополучатели -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орган государственной власти (государственный орган),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орган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управления государственным внебюджетным фондом, орган местного самоуправления, орган местной администрации, находящееся в ведении главного распорядителя (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распорядителя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 бюджетных средств казенное учреждение, имеющие право на принятие и (или) исполнение бюджетных обязательств от имени публично-правового образования за счет средств соответствующего бюджета.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Дефицит бюджета -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превышение расходов бюджета над его доходами.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использования.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Дотации на выравнивание бюджетной обеспеченности поселений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предоставляются поселениям, входящим в состав данного муниципального района, в соответствии с муниципальными правовыми актами представительного органа муниципального района, принимаемыми в соответствии с требованиями Бюджетного кодекса Российской Федерации и соответствующими им законами субъекта Российской Федерации.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004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Программный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бюджет 2016 год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571480"/>
            <a:ext cx="8858312" cy="6143668"/>
          </a:xfr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>
              <a:buNone/>
            </a:pP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«Развитие сельскохозяйственного производства Томского района</a:t>
            </a:r>
          </a:p>
          <a:p>
            <a:pPr algn="ctr">
              <a:buNone/>
            </a:pP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2016-2020 годы»</a:t>
            </a:r>
            <a:r>
              <a:rPr lang="ru-RU" sz="1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</a:t>
            </a:r>
          </a:p>
          <a:p>
            <a:pPr>
              <a:buNone/>
            </a:pP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86446" y="1571612"/>
            <a:ext cx="3000396" cy="1571636"/>
          </a:xfrm>
          <a:prstGeom prst="rect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Создание благоприятных условий для развития сельскохозяйственного производства в Томском районе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3143248"/>
            <a:ext cx="2714644" cy="571504"/>
          </a:xfrm>
          <a:prstGeom prst="rect">
            <a:avLst/>
          </a:prstGeom>
          <a:solidFill>
            <a:srgbClr val="00CC99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Наименование подпрограммы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71802" y="3143248"/>
            <a:ext cx="4143404" cy="571504"/>
          </a:xfrm>
          <a:prstGeom prst="rect">
            <a:avLst/>
          </a:prstGeom>
          <a:solidFill>
            <a:srgbClr val="00CC99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 программы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215206" y="3143248"/>
            <a:ext cx="1571636" cy="571504"/>
          </a:xfrm>
          <a:prstGeom prst="rect">
            <a:avLst/>
          </a:prstGeom>
          <a:solidFill>
            <a:srgbClr val="00CC99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Сумма 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тыс. руб.</a:t>
            </a:r>
            <a:endParaRPr lang="ru-RU" sz="11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7158" y="3714752"/>
            <a:ext cx="2714644" cy="2214578"/>
          </a:xfrm>
          <a:prstGeom prst="rect">
            <a:avLst/>
          </a:prstGeom>
          <a:solidFill>
            <a:srgbClr val="99FF99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 1.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конкурентноспособного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инвестиционно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привлекательного сельскохозяйственного производства в Томском районе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71802" y="3714752"/>
            <a:ext cx="4143404" cy="785818"/>
          </a:xfrm>
          <a:prstGeom prst="rect">
            <a:avLst/>
          </a:prstGeom>
          <a:solidFill>
            <a:srgbClr val="99FF99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Задача 1. 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молочного скотоводства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215206" y="3714752"/>
            <a:ext cx="1571636" cy="785818"/>
          </a:xfrm>
          <a:prstGeom prst="rect">
            <a:avLst/>
          </a:prstGeom>
          <a:solidFill>
            <a:srgbClr val="99FF99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60800,18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071802" y="4500570"/>
            <a:ext cx="4143404" cy="714380"/>
          </a:xfrm>
          <a:prstGeom prst="rect">
            <a:avLst/>
          </a:prstGeom>
          <a:solidFill>
            <a:srgbClr val="99FF99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Задача 2.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Поддержка малых форм хозяйствования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071802" y="5214950"/>
            <a:ext cx="4143404" cy="714380"/>
          </a:xfrm>
          <a:prstGeom prst="rect">
            <a:avLst/>
          </a:prstGeom>
          <a:solidFill>
            <a:srgbClr val="99FF99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Задача3. Сохранение молочного животноводства и малых форм хозяйствования в Томском районе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215206" y="4500570"/>
            <a:ext cx="1571636" cy="714380"/>
          </a:xfrm>
          <a:prstGeom prst="rect">
            <a:avLst/>
          </a:prstGeom>
          <a:solidFill>
            <a:srgbClr val="99FF99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5664,4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215206" y="5214950"/>
            <a:ext cx="1571636" cy="714380"/>
          </a:xfrm>
          <a:prstGeom prst="rect">
            <a:avLst/>
          </a:prstGeom>
          <a:solidFill>
            <a:srgbClr val="99FF99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2500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57158" y="5929330"/>
            <a:ext cx="6858048" cy="357190"/>
          </a:xfrm>
          <a:prstGeom prst="rect">
            <a:avLst/>
          </a:prstGeom>
          <a:solidFill>
            <a:srgbClr val="99FF99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ИТОГО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215206" y="5929330"/>
            <a:ext cx="1571636" cy="357190"/>
          </a:xfrm>
          <a:prstGeom prst="rect">
            <a:avLst/>
          </a:prstGeom>
          <a:solidFill>
            <a:srgbClr val="99FF99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68964,58</a:t>
            </a:r>
            <a:endParaRPr lang="ru-RU" b="1" dirty="0">
              <a:solidFill>
                <a:schemeClr val="tx1"/>
              </a:solidFill>
            </a:endParaRPr>
          </a:p>
        </p:txBody>
      </p:sp>
      <p:graphicFrame>
        <p:nvGraphicFramePr>
          <p:cNvPr id="22" name="Объект 21"/>
          <p:cNvGraphicFramePr>
            <a:graphicFrameLocks noChangeAspect="1"/>
          </p:cNvGraphicFramePr>
          <p:nvPr/>
        </p:nvGraphicFramePr>
        <p:xfrm>
          <a:off x="357158" y="1571612"/>
          <a:ext cx="6030913" cy="4006850"/>
        </p:xfrm>
        <a:graphic>
          <a:graphicData uri="http://schemas.openxmlformats.org/presentationml/2006/ole">
            <p:oleObj spid="_x0000_s38914" name="Документ" r:id="rId3" imgW="6068423" imgH="4037985" progId="Word.Document.12">
              <p:embed/>
            </p:oleObj>
          </a:graphicData>
        </a:graphic>
      </p:graphicFrame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48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Программный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бюджет 2016 год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714356"/>
            <a:ext cx="8786874" cy="5929354"/>
          </a:xfr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</a:p>
          <a:p>
            <a:pPr algn="ctr">
              <a:buNone/>
            </a:pP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«Развитие информационного общества в Томском районе </a:t>
            </a:r>
          </a:p>
          <a:p>
            <a:pPr algn="ctr">
              <a:buNone/>
            </a:pP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2016-2020 годы»</a:t>
            </a:r>
          </a:p>
          <a:p>
            <a:pPr algn="ctr">
              <a:buNone/>
            </a:pPr>
            <a:endParaRPr lang="ru-RU" sz="18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15008" y="2143116"/>
            <a:ext cx="3071834" cy="1428760"/>
          </a:xfrm>
          <a:prstGeom prst="rect">
            <a:avLst/>
          </a:prstGeom>
          <a:solidFill>
            <a:srgbClr val="7030A0"/>
          </a:solidFill>
          <a:ln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/>
              <a:t>Цель:</a:t>
            </a:r>
          </a:p>
          <a:p>
            <a:r>
              <a:rPr lang="ru-RU" sz="1600" dirty="0" smtClean="0"/>
              <a:t>Повышение эффективности системы муниципального управления в Томском районе.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3571876"/>
            <a:ext cx="2643206" cy="571504"/>
          </a:xfrm>
          <a:prstGeom prst="rect">
            <a:avLst/>
          </a:pr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Наименование подпрограммы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14678" y="3571876"/>
            <a:ext cx="3357586" cy="571504"/>
          </a:xfrm>
          <a:prstGeom prst="rect">
            <a:avLst/>
          </a:pr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Задачи программы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72264" y="3571876"/>
            <a:ext cx="2214578" cy="571504"/>
          </a:xfrm>
          <a:prstGeom prst="rect">
            <a:avLst/>
          </a:pr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Сумма</a:t>
            </a:r>
          </a:p>
          <a:p>
            <a:pPr algn="ctr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в тыс. руб.</a:t>
            </a:r>
            <a:endParaRPr lang="ru-RU" sz="1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1472" y="4143380"/>
            <a:ext cx="2643206" cy="128588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 1.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Модернизация сетевой инфраструктуры  администраций района и сельских поселений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14678" y="4143380"/>
            <a:ext cx="3357586" cy="128588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Задача 1.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информационных технологий администраций Томского района и сельских поселений.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572264" y="4143380"/>
            <a:ext cx="2214578" cy="128588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1400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1472" y="5429264"/>
            <a:ext cx="6000792" cy="4286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ИТОГО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572264" y="5429264"/>
            <a:ext cx="2214578" cy="4286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1400</a:t>
            </a:r>
            <a:endParaRPr lang="ru-RU" b="1" dirty="0">
              <a:solidFill>
                <a:schemeClr val="tx1"/>
              </a:solidFill>
            </a:endParaRPr>
          </a:p>
        </p:txBody>
      </p:sp>
      <p:graphicFrame>
        <p:nvGraphicFramePr>
          <p:cNvPr id="19" name="Объект 18"/>
          <p:cNvGraphicFramePr>
            <a:graphicFrameLocks noChangeAspect="1"/>
          </p:cNvGraphicFramePr>
          <p:nvPr/>
        </p:nvGraphicFramePr>
        <p:xfrm>
          <a:off x="571472" y="1643050"/>
          <a:ext cx="6038850" cy="4010025"/>
        </p:xfrm>
        <a:graphic>
          <a:graphicData uri="http://schemas.openxmlformats.org/presentationml/2006/ole">
            <p:oleObj spid="_x0000_s39938" name="Документ" r:id="rId3" imgW="6078119" imgH="4044454" progId="Word.Document.12">
              <p:embed/>
            </p:oleObj>
          </a:graphicData>
        </a:graphic>
      </p:graphicFrame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48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Программный бюджет 2016 год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571480"/>
            <a:ext cx="9001156" cy="60722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             Муниципальная программа   </a:t>
            </a:r>
          </a:p>
          <a:p>
            <a:pPr algn="ctr">
              <a:buNone/>
            </a:pP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«Социальное развитие Томского района </a:t>
            </a:r>
          </a:p>
          <a:p>
            <a:pPr algn="ctr">
              <a:buNone/>
            </a:pP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на 2016-2020 годы» </a:t>
            </a:r>
          </a:p>
          <a:p>
            <a:pPr algn="ctr">
              <a:buNone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00760" y="1714488"/>
            <a:ext cx="3000396" cy="135732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Социальное развитие Томского района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3071810"/>
            <a:ext cx="3286148" cy="5000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Наименование подпрограммы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28992" y="3071810"/>
            <a:ext cx="4071966" cy="5000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 программы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00958" y="3071810"/>
            <a:ext cx="1500198" cy="5000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Сумма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тыс. руб.</a:t>
            </a:r>
            <a:endParaRPr lang="ru-RU" sz="11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3571876"/>
            <a:ext cx="3286148" cy="7858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Подпрограмма1.</a:t>
            </a:r>
          </a:p>
          <a:p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культуры, искусства и туризма на территории муниципального образования «Томский район» 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28992" y="3571876"/>
            <a:ext cx="4071966" cy="7858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Задача 1.</a:t>
            </a:r>
          </a:p>
          <a:p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единого культурного пространства на территории Томского района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500958" y="3571876"/>
            <a:ext cx="1500198" cy="7858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79874,9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42844" y="4357694"/>
            <a:ext cx="3286148" cy="7143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 2.</a:t>
            </a:r>
          </a:p>
          <a:p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физической культуры и спорта на территории Томского района»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42844" y="5072074"/>
            <a:ext cx="3286148" cy="6429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 3. </a:t>
            </a:r>
          </a:p>
          <a:p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Социальная защита населения Томского района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2844" y="5715016"/>
            <a:ext cx="3286148" cy="6429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 4.</a:t>
            </a:r>
          </a:p>
          <a:p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Профилактика правонарушений на территории Томского района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42844" y="6357958"/>
            <a:ext cx="7358114" cy="35719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ИТОГО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428992" y="4357694"/>
            <a:ext cx="4071966" cy="7143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Задача 2. </a:t>
            </a:r>
          </a:p>
          <a:p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Повышение уровня физической подготовленности жителей Томского района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428992" y="5072074"/>
            <a:ext cx="4071966" cy="6429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Задача 3.</a:t>
            </a:r>
          </a:p>
          <a:p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Повышение качества жизни жителей Томского района и степени их социальной защищенности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428992" y="5715016"/>
            <a:ext cx="4071966" cy="6429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Задача 4. </a:t>
            </a:r>
          </a:p>
          <a:p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Снижение криминализации общества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500958" y="4357694"/>
            <a:ext cx="1500198" cy="7143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9431,5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500958" y="5072074"/>
            <a:ext cx="1500198" cy="6429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65122,2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500958" y="5715016"/>
            <a:ext cx="1500198" cy="6429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329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500958" y="6357958"/>
            <a:ext cx="1500198" cy="35719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154757,6</a:t>
            </a:r>
            <a:endParaRPr lang="ru-RU" b="1" dirty="0">
              <a:solidFill>
                <a:schemeClr val="tx1"/>
              </a:solidFill>
            </a:endParaRPr>
          </a:p>
        </p:txBody>
      </p:sp>
      <p:graphicFrame>
        <p:nvGraphicFramePr>
          <p:cNvPr id="41" name="Объект 40"/>
          <p:cNvGraphicFramePr>
            <a:graphicFrameLocks noChangeAspect="1"/>
          </p:cNvGraphicFramePr>
          <p:nvPr/>
        </p:nvGraphicFramePr>
        <p:xfrm>
          <a:off x="142844" y="1071546"/>
          <a:ext cx="6370637" cy="4230687"/>
        </p:xfrm>
        <a:graphic>
          <a:graphicData uri="http://schemas.openxmlformats.org/presentationml/2006/ole">
            <p:oleObj spid="_x0000_s40962" name="Документ" r:id="rId3" imgW="6087457" imgH="4050563" progId="Word.Document.12">
              <p:embed/>
            </p:oleObj>
          </a:graphicData>
        </a:graphic>
      </p:graphicFrame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004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Программный бюджет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2016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год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571480"/>
            <a:ext cx="8786874" cy="6143668"/>
          </a:xfr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                                      Муниципальная программа </a:t>
            </a:r>
            <a:endParaRPr lang="ru-RU" sz="1800" b="1" i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«Развитие образования в Томском районе </a:t>
            </a:r>
          </a:p>
          <a:p>
            <a:pPr algn="ctr">
              <a:buNone/>
            </a:pP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на 2016-2020 годы»</a:t>
            </a:r>
          </a:p>
          <a:p>
            <a:pPr algn="ctr">
              <a:buNone/>
            </a:pP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57884" y="1643050"/>
            <a:ext cx="2928958" cy="1285884"/>
          </a:xfrm>
          <a:prstGeom prst="rect">
            <a:avLst/>
          </a:prstGeom>
          <a:solidFill>
            <a:srgbClr val="C00000"/>
          </a:solidFill>
          <a:ln>
            <a:solidFill>
              <a:srgbClr val="FF006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Повышение качества образования в Томском районе</a:t>
            </a:r>
          </a:p>
          <a:p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2928934"/>
            <a:ext cx="3143272" cy="642942"/>
          </a:xfrm>
          <a:prstGeom prst="rect">
            <a:avLst/>
          </a:prstGeom>
          <a:solidFill>
            <a:srgbClr val="FF5050"/>
          </a:solidFill>
          <a:ln>
            <a:solidFill>
              <a:srgbClr val="FFCC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Наименование подпрограммы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868" y="2928934"/>
            <a:ext cx="3857652" cy="642942"/>
          </a:xfrm>
          <a:prstGeom prst="rect">
            <a:avLst/>
          </a:prstGeom>
          <a:solidFill>
            <a:srgbClr val="FF5050"/>
          </a:solidFill>
          <a:ln>
            <a:solidFill>
              <a:srgbClr val="FFCC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Задача программы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429520" y="2928934"/>
            <a:ext cx="1357322" cy="642942"/>
          </a:xfrm>
          <a:prstGeom prst="rect">
            <a:avLst/>
          </a:prstGeom>
          <a:solidFill>
            <a:srgbClr val="FF5050"/>
          </a:solidFill>
          <a:ln>
            <a:solidFill>
              <a:srgbClr val="FFCC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Сумма</a:t>
            </a:r>
          </a:p>
          <a:p>
            <a:pPr algn="ctr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в тыс. руб.</a:t>
            </a:r>
            <a:endParaRPr lang="ru-RU" sz="1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3571876"/>
            <a:ext cx="3143272" cy="1000132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 1.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дошкольного,  общего и дополнительного  образования в Томском районе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71868" y="3571876"/>
            <a:ext cx="3857652" cy="1000132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Задача 1.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Доступное качественное дошкольное, общее и дополнительное образование детей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429520" y="3571876"/>
            <a:ext cx="1357322" cy="1000132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917581,9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8596" y="4572008"/>
            <a:ext cx="3143272" cy="1214446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 2.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инфраструктуры дошкольного , общего и дополнительного образования в Томском районе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571868" y="4572008"/>
            <a:ext cx="3857652" cy="1214446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Задача 2.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Приведение инфраструктуры дошкольного, общего и дополнительного образования в Томском районе в соответствии с современными требованиями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429520" y="4572008"/>
            <a:ext cx="1357322" cy="1214446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58093,8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28596" y="6357958"/>
            <a:ext cx="7000924" cy="285752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ИТОГО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429520" y="6357958"/>
            <a:ext cx="1357322" cy="285752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1005473,9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28596" y="5786454"/>
            <a:ext cx="7000924" cy="571504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 3.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Обеспечивающая подпрограмма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429520" y="5786454"/>
            <a:ext cx="1357322" cy="571504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29798,2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5" name="Объект 24"/>
          <p:cNvGraphicFramePr>
            <a:graphicFrameLocks noChangeAspect="1"/>
          </p:cNvGraphicFramePr>
          <p:nvPr/>
        </p:nvGraphicFramePr>
        <p:xfrm>
          <a:off x="357158" y="785794"/>
          <a:ext cx="6048375" cy="4019550"/>
        </p:xfrm>
        <a:graphic>
          <a:graphicData uri="http://schemas.openxmlformats.org/presentationml/2006/ole">
            <p:oleObj spid="_x0000_s41985" name="Документ" r:id="rId3" imgW="6087457" imgH="4050563" progId="Word.Document.12">
              <p:embed/>
            </p:oleObj>
          </a:graphicData>
        </a:graphic>
      </p:graphicFrame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48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Программный бюджет 2016 год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642918"/>
            <a:ext cx="8786874" cy="60722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   Муниципальная программа</a:t>
            </a:r>
          </a:p>
          <a:p>
            <a:pPr algn="ctr">
              <a:buNone/>
            </a:pPr>
            <a:r>
              <a:rPr lang="ru-RU" sz="18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 Улучшение комфортности проживания                            </a:t>
            </a:r>
          </a:p>
          <a:p>
            <a:pPr algn="ctr">
              <a:buNone/>
            </a:pP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на территории  Томского района </a:t>
            </a:r>
          </a:p>
          <a:p>
            <a:pPr>
              <a:buNone/>
            </a:pP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на 2016-2020 годы»</a:t>
            </a:r>
          </a:p>
          <a:p>
            <a:pPr algn="ctr">
              <a:buNone/>
            </a:pP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15008" y="1714488"/>
            <a:ext cx="3143272" cy="1285884"/>
          </a:xfrm>
          <a:prstGeom prst="rect">
            <a:avLst/>
          </a:prstGeom>
          <a:solidFill>
            <a:schemeClr val="bg1">
              <a:lumMod val="6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Улучшение комфортности проживания на территории Томского района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3000372"/>
            <a:ext cx="3500462" cy="50006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9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Наименование подпрограммы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43306" y="3000372"/>
            <a:ext cx="3929090" cy="50006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9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Задача программы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72396" y="3000372"/>
            <a:ext cx="1285916" cy="50006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9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Сумма 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тыс. руб.</a:t>
            </a:r>
            <a:endParaRPr lang="ru-RU" sz="11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44" y="3500438"/>
            <a:ext cx="3500462" cy="121444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 1. </a:t>
            </a:r>
            <a:endParaRPr lang="en-US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Газификация  муниципального образования «Томский район»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43306" y="3500438"/>
            <a:ext cx="3929090" cy="121444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Задача 1.</a:t>
            </a:r>
            <a:endParaRPr lang="en-US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Повышение уровня газификации жилищного фонда природным газом путем развития газовых сетей и систем газоснабжения Томского района 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572396" y="3500438"/>
            <a:ext cx="1285916" cy="121444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82752,8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2844" y="4714884"/>
            <a:ext cx="3500462" cy="20002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 2.</a:t>
            </a:r>
            <a:endParaRPr lang="en-US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Развитие социальной и инженерной инфраструктуры Томского района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643306" y="4714884"/>
            <a:ext cx="3929090" cy="20002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Задача 2.</a:t>
            </a:r>
            <a:endParaRPr lang="en-US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Развитие инженерной инфраструктуры Томского района для повышения надежности и эффективности поставок коммунальных ресурсов и обеспечения потребителей Томского района коммунальными услугами нормативного качества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572396" y="4714884"/>
            <a:ext cx="1285884" cy="20002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49701,6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2" name="Объект 21"/>
          <p:cNvGraphicFramePr>
            <a:graphicFrameLocks noChangeAspect="1"/>
          </p:cNvGraphicFramePr>
          <p:nvPr/>
        </p:nvGraphicFramePr>
        <p:xfrm>
          <a:off x="142844" y="1142984"/>
          <a:ext cx="6097588" cy="4057650"/>
        </p:xfrm>
        <a:graphic>
          <a:graphicData uri="http://schemas.openxmlformats.org/presentationml/2006/ole">
            <p:oleObj spid="_x0000_s43010" name="Документ" r:id="rId3" imgW="6096794" imgH="4057032" progId="Word.Document.12">
              <p:embed/>
            </p:oleObj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48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Программный бюджет 2016 год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85720" y="3571876"/>
            <a:ext cx="3143272" cy="11430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/>
          <a:p>
            <a:pPr>
              <a:buNone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 3. </a:t>
            </a:r>
          </a:p>
          <a:p>
            <a:pPr>
              <a:buNone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Устойчивое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сельских</a:t>
            </a:r>
          </a:p>
          <a:p>
            <a:pPr>
              <a:buNone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территорий муниципального</a:t>
            </a:r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образования «Томский район»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4714884"/>
            <a:ext cx="3143272" cy="11430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 4.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Обеспечение безопасных условий проживания на территории муниципального образования «Томский район 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2928934"/>
            <a:ext cx="3143272" cy="64294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9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Наименование подпрограммы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28992" y="2928934"/>
            <a:ext cx="4214842" cy="64294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9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Задача  программы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643834" y="2928934"/>
            <a:ext cx="1357322" cy="64294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9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Сумма 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тыс. руб.</a:t>
            </a:r>
            <a:endParaRPr lang="ru-RU" sz="1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28992" y="3571876"/>
            <a:ext cx="4214842" cy="11430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Задача 3.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Повышение уровня и качества жизни сельского населения, создание комфортных условий жизнедеятельности в сельской местности </a:t>
            </a:r>
          </a:p>
          <a:p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28992" y="4714884"/>
            <a:ext cx="4214842" cy="11430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Задача 4.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Обеспечить безопасные условия проживания населения на территории муниципального образования «Томский район»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5720" y="5857892"/>
            <a:ext cx="7358114" cy="42862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ИТОГО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643834" y="3571876"/>
            <a:ext cx="1357322" cy="11430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5382,3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643834" y="4714884"/>
            <a:ext cx="1357322" cy="11430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158144,1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643834" y="5857892"/>
            <a:ext cx="1357322" cy="42862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295980,8</a:t>
            </a:r>
            <a:endParaRPr lang="ru-RU" b="1" dirty="0">
              <a:solidFill>
                <a:schemeClr val="tx1"/>
              </a:solidFill>
            </a:endParaRPr>
          </a:p>
        </p:txBody>
      </p:sp>
      <p:graphicFrame>
        <p:nvGraphicFramePr>
          <p:cNvPr id="24" name="Объект 23"/>
          <p:cNvGraphicFramePr>
            <a:graphicFrameLocks noChangeAspect="1"/>
          </p:cNvGraphicFramePr>
          <p:nvPr/>
        </p:nvGraphicFramePr>
        <p:xfrm>
          <a:off x="3428992" y="928670"/>
          <a:ext cx="6040437" cy="4017963"/>
        </p:xfrm>
        <a:graphic>
          <a:graphicData uri="http://schemas.openxmlformats.org/presentationml/2006/ole">
            <p:oleObj spid="_x0000_s44034" name="Документ" r:id="rId3" imgW="6087457" imgH="4050563" progId="Word.Document.12">
              <p:embed/>
            </p:oleObj>
          </a:graphicData>
        </a:graphic>
      </p:graphicFrame>
      <p:graphicFrame>
        <p:nvGraphicFramePr>
          <p:cNvPr id="25" name="Объект 24"/>
          <p:cNvGraphicFramePr>
            <a:graphicFrameLocks noChangeAspect="1"/>
          </p:cNvGraphicFramePr>
          <p:nvPr/>
        </p:nvGraphicFramePr>
        <p:xfrm>
          <a:off x="-3786246" y="7072338"/>
          <a:ext cx="6048375" cy="4019550"/>
        </p:xfrm>
        <a:graphic>
          <a:graphicData uri="http://schemas.openxmlformats.org/presentationml/2006/ole">
            <p:oleObj spid="_x0000_s44035" name="Документ" r:id="rId4" imgW="6096794" imgH="4057032" progId="Word.Document.12">
              <p:embed/>
            </p:oleObj>
          </a:graphicData>
        </a:graphic>
      </p:graphicFrame>
      <p:graphicFrame>
        <p:nvGraphicFramePr>
          <p:cNvPr id="26" name="Объект 25"/>
          <p:cNvGraphicFramePr>
            <a:graphicFrameLocks noChangeAspect="1"/>
          </p:cNvGraphicFramePr>
          <p:nvPr/>
        </p:nvGraphicFramePr>
        <p:xfrm>
          <a:off x="6000760" y="928670"/>
          <a:ext cx="6040437" cy="4016375"/>
        </p:xfrm>
        <a:graphic>
          <a:graphicData uri="http://schemas.openxmlformats.org/presentationml/2006/ole">
            <p:oleObj spid="_x0000_s44036" name="Документ" r:id="rId5" imgW="6096794" imgH="4048048" progId="Word.Document.12">
              <p:embed/>
            </p:oleObj>
          </a:graphicData>
        </a:graphic>
      </p:graphicFrame>
      <p:graphicFrame>
        <p:nvGraphicFramePr>
          <p:cNvPr id="27" name="Объект 26"/>
          <p:cNvGraphicFramePr>
            <a:graphicFrameLocks noChangeAspect="1"/>
          </p:cNvGraphicFramePr>
          <p:nvPr/>
        </p:nvGraphicFramePr>
        <p:xfrm>
          <a:off x="285720" y="928670"/>
          <a:ext cx="6030913" cy="4008438"/>
        </p:xfrm>
        <a:graphic>
          <a:graphicData uri="http://schemas.openxmlformats.org/presentationml/2006/ole">
            <p:oleObj spid="_x0000_s44037" name="Документ" r:id="rId6" imgW="6068423" imgH="4037985" progId="Word.Document.12">
              <p:embed/>
            </p:oleObj>
          </a:graphicData>
        </a:graphic>
      </p:graphicFrame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004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642918"/>
            <a:ext cx="8786874" cy="5929354"/>
          </a:xfr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algn="ctr">
              <a:buNone/>
            </a:pPr>
            <a:r>
              <a:rPr lang="ru-RU" dirty="0" smtClean="0"/>
              <a:t>  </a:t>
            </a: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финансов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Администрации Томского района</a:t>
            </a:r>
          </a:p>
          <a:p>
            <a:pPr algn="ctr">
              <a:buNone/>
            </a:pP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График работы: </a:t>
            </a:r>
          </a:p>
          <a:p>
            <a:pPr algn="ctr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 8-00 до 17-00, </a:t>
            </a:r>
          </a:p>
          <a:p>
            <a:pPr algn="ctr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перерыв с 13-00 до 14-00.</a:t>
            </a:r>
          </a:p>
          <a:p>
            <a:pPr algn="ctr">
              <a:buNone/>
            </a:pP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Адрес: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г. Томск пр. Кирова 51а строение 5</a:t>
            </a:r>
          </a:p>
          <a:p>
            <a:pPr algn="ctr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офис 529</a:t>
            </a:r>
          </a:p>
          <a:p>
            <a:pPr algn="ctr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тел. 55-71-35, факс 56-44-20</a:t>
            </a:r>
          </a:p>
          <a:p>
            <a:pPr algn="ctr">
              <a:buNone/>
            </a:pP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Адрес  электронной почты:</a:t>
            </a:r>
          </a:p>
          <a:p>
            <a:pPr algn="ctr">
              <a:buNone/>
            </a:pP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reception@regtom.ru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48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Глоссарий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2844" y="2357430"/>
            <a:ext cx="8858312" cy="1384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Налогоплательщики -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это организации и физические лица, на которых возлагается обязанность по уплате налогов в соответствии с Налоговым кодексом Российской Федерации.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Межбюджетные отношения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-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процесса.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3714752"/>
            <a:ext cx="8858312" cy="16004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Межбюджетные трансферты -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средства, предоставляемые одним бюджетом бюджетной системы Российской Федерации другому бюджету бюджетной системы Российской Федерации.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Субвенция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в целях финансового обеспечения расходных обязательств  возникающих при выполнении государственных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полномочий Российской Федерации (субъекта Российской Федерации), переданных для осуществления органам местного самоуправления в установленном порядке.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5286388"/>
            <a:ext cx="9001156" cy="7386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Субсидии –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это бюджетные средства, передаваемые бюджету другого уровня, юридическому  и физическому лицам на условиях долевого финансирования целевых расходов.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714357"/>
            <a:ext cx="8858312" cy="166199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Доходы бюджета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поступающие в бюджет денежные средства, за исключением средств, являющихся в соответствии с настоящим Кодексом источниками финансирования дефицита бюджета.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004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2786059"/>
            <a:ext cx="8643998" cy="1357322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Текущий финансовый год-</a:t>
            </a:r>
          </a:p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год, в котором осуществляется исполнение бюджета, составление и рассмотрение проекта бюджета на 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очередной финансовый год и плановый период.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1643050"/>
            <a:ext cx="8643998" cy="123110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Распорядитель бюджетных средств (РБС) –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орган государственной власти (местного самоуправления), орган управления государственным внебюджетным фондом, или казенное учреждение, наделенный(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 правом распределять полученные средства бюджета между подведомственными распорядителями и получателями бюджетных средств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714356"/>
            <a:ext cx="8643998" cy="116955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Профицит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превышение доходов над расходами. 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Расходы бюджета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согласно Бюджетному кодексу Российской Федерации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— 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это денежные средства, направляемые на финансовое обеспечение задач и функций государства и местного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самоуправления.</a:t>
            </a: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/>
        </p:nvGraphicFramePr>
        <p:xfrm>
          <a:off x="2500298" y="4143380"/>
          <a:ext cx="6078537" cy="4057650"/>
        </p:xfrm>
        <a:graphic>
          <a:graphicData uri="http://schemas.openxmlformats.org/presentationml/2006/ole">
            <p:oleObj spid="_x0000_s35841" name="Документ" r:id="rId3" imgW="6078119" imgH="4057032" progId="Word.Document.12">
              <p:embed/>
            </p:oleObj>
          </a:graphicData>
        </a:graphic>
      </p:graphicFrame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48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Что такое бюджет?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642918"/>
            <a:ext cx="8786874" cy="6000792"/>
          </a:xfr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Бюджет - форма образования и расходования денежных средств. Другими словами - это план доходов и расходов на определенный период.     </a:t>
            </a:r>
          </a:p>
          <a:p>
            <a:pPr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643042" y="1928802"/>
            <a:ext cx="5572164" cy="50006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Какие бывают бюджеты?</a:t>
            </a:r>
            <a:endParaRPr lang="ru-RU" sz="2400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5720" y="2714620"/>
            <a:ext cx="2000264" cy="92869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Семейный бюджет</a:t>
            </a:r>
            <a:endParaRPr lang="ru-RU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428992" y="3000372"/>
            <a:ext cx="2214578" cy="92869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Бюджеты публичных образований</a:t>
            </a:r>
            <a:endParaRPr lang="ru-RU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929454" y="2714620"/>
            <a:ext cx="1928826" cy="92869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Бюджеты организаций</a:t>
            </a:r>
            <a:endParaRPr lang="ru-RU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42976" y="4357694"/>
            <a:ext cx="2143140" cy="185738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Российской Федерации (федеральный бюджет и бюджеты государственных внебюджетных фондов</a:t>
            </a:r>
            <a:endParaRPr lang="ru-RU" sz="14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28992" y="4500570"/>
            <a:ext cx="2286016" cy="185738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Субъекты Российской Федерации(региональный бюджет и бюджеты территориальных внебюджетных фондов)</a:t>
            </a:r>
            <a:endParaRPr lang="ru-RU" sz="14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857884" y="4357694"/>
            <a:ext cx="2143140" cy="185738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Муниципальных образования</a:t>
            </a:r>
          </a:p>
          <a:p>
            <a:pPr algn="ctr"/>
            <a:r>
              <a:rPr lang="ru-RU" sz="1400" b="1" dirty="0" smtClean="0"/>
              <a:t>(местные бюджеты)</a:t>
            </a:r>
            <a:endParaRPr lang="ru-RU" sz="1400" b="1" dirty="0"/>
          </a:p>
        </p:txBody>
      </p:sp>
      <p:sp>
        <p:nvSpPr>
          <p:cNvPr id="14" name="Стрелка влево 13"/>
          <p:cNvSpPr/>
          <p:nvPr/>
        </p:nvSpPr>
        <p:spPr>
          <a:xfrm rot="18897143">
            <a:off x="1428290" y="2416863"/>
            <a:ext cx="246803" cy="190118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4357686" y="2428868"/>
            <a:ext cx="142876" cy="428628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лево 16"/>
          <p:cNvSpPr/>
          <p:nvPr/>
        </p:nvSpPr>
        <p:spPr>
          <a:xfrm rot="13237688">
            <a:off x="7172099" y="2413042"/>
            <a:ext cx="238648" cy="174527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лево 17"/>
          <p:cNvSpPr/>
          <p:nvPr/>
        </p:nvSpPr>
        <p:spPr>
          <a:xfrm rot="19236666">
            <a:off x="3013927" y="3892913"/>
            <a:ext cx="418668" cy="201088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4429124" y="3929066"/>
            <a:ext cx="142876" cy="357190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лево 19"/>
          <p:cNvSpPr/>
          <p:nvPr/>
        </p:nvSpPr>
        <p:spPr>
          <a:xfrm rot="13433338">
            <a:off x="5578986" y="3911024"/>
            <a:ext cx="435904" cy="195400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786050" y="571480"/>
            <a:ext cx="6357950" cy="62865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48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Бюджетная система Российской Федерации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00760" y="928670"/>
            <a:ext cx="2643206" cy="928694"/>
          </a:xfrm>
          <a:prstGeom prst="rect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Бюджетная система Российской Федерации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29124" y="3857628"/>
            <a:ext cx="4286280" cy="1071570"/>
          </a:xfrm>
          <a:prstGeom prst="rect">
            <a:avLst/>
          </a:prstGeom>
          <a:solidFill>
            <a:srgbClr val="00B0F0"/>
          </a:solidFill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solidFill>
                <a:schemeClr val="tx1"/>
              </a:solidFill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 субъектов Федерации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(Томской области) и бюджеты территориальных государственных внебюджетных фондов</a:t>
            </a:r>
          </a:p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143504" y="2357430"/>
            <a:ext cx="3571900" cy="100013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Федеральный бюджет и  бюджеты государственных внебюджетных фондов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57620" y="5500702"/>
            <a:ext cx="4929222" cy="1000132"/>
          </a:xfrm>
          <a:prstGeom prst="rect">
            <a:avLst/>
          </a:prstGeom>
          <a:solidFill>
            <a:srgbClr val="7030A0"/>
          </a:solidFill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Местные бюджеты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(Бюджет Томского района)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8358214" y="1857364"/>
            <a:ext cx="142876" cy="285752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8429652" y="3357562"/>
            <a:ext cx="142876" cy="35719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8501090" y="4929198"/>
            <a:ext cx="142876" cy="357190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/>
        </p:nvGraphicFramePr>
        <p:xfrm>
          <a:off x="0" y="3571876"/>
          <a:ext cx="6154738" cy="4068762"/>
        </p:xfrm>
        <a:graphic>
          <a:graphicData uri="http://schemas.openxmlformats.org/presentationml/2006/ole">
            <p:oleObj spid="_x0000_s19457" name="Документ" r:id="rId3" imgW="6261105" imgH="4146347" progId="Word.Document.12">
              <p:embed/>
            </p:oleObj>
          </a:graphicData>
        </a:graphic>
      </p:graphicFrame>
      <p:graphicFrame>
        <p:nvGraphicFramePr>
          <p:cNvPr id="14" name="Объект 13"/>
          <p:cNvGraphicFramePr>
            <a:graphicFrameLocks noChangeAspect="1"/>
          </p:cNvGraphicFramePr>
          <p:nvPr/>
        </p:nvGraphicFramePr>
        <p:xfrm>
          <a:off x="0" y="2143116"/>
          <a:ext cx="6059488" cy="4029075"/>
        </p:xfrm>
        <a:graphic>
          <a:graphicData uri="http://schemas.openxmlformats.org/presentationml/2006/ole">
            <p:oleObj spid="_x0000_s19458" name="Документ" r:id="rId4" imgW="6096794" imgH="4057032" progId="Word.Document.12">
              <p:embed/>
            </p:oleObj>
          </a:graphicData>
        </a:graphic>
      </p:graphicFrame>
      <p:graphicFrame>
        <p:nvGraphicFramePr>
          <p:cNvPr id="15" name="Объект 14"/>
          <p:cNvGraphicFramePr>
            <a:graphicFrameLocks noChangeAspect="1"/>
          </p:cNvGraphicFramePr>
          <p:nvPr/>
        </p:nvGraphicFramePr>
        <p:xfrm>
          <a:off x="0" y="5286388"/>
          <a:ext cx="6059488" cy="4029075"/>
        </p:xfrm>
        <a:graphic>
          <a:graphicData uri="http://schemas.openxmlformats.org/presentationml/2006/ole">
            <p:oleObj spid="_x0000_s19459" name="Документ" r:id="rId5" imgW="6096794" imgH="4057032" progId="Word.Document.12">
              <p:embed/>
            </p:oleObj>
          </a:graphicData>
        </a:graphic>
      </p:graphicFrame>
      <p:graphicFrame>
        <p:nvGraphicFramePr>
          <p:cNvPr id="16" name="Объект 15"/>
          <p:cNvGraphicFramePr>
            <a:graphicFrameLocks noChangeAspect="1"/>
          </p:cNvGraphicFramePr>
          <p:nvPr/>
        </p:nvGraphicFramePr>
        <p:xfrm>
          <a:off x="0" y="642918"/>
          <a:ext cx="6048375" cy="4019550"/>
        </p:xfrm>
        <a:graphic>
          <a:graphicData uri="http://schemas.openxmlformats.org/presentationml/2006/ole">
            <p:oleObj spid="_x0000_s19460" name="Документ" r:id="rId6" imgW="6087457" imgH="4050563" progId="Word.Document.12">
              <p:embed/>
            </p:oleObj>
          </a:graphicData>
        </a:graphic>
      </p:graphicFrame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28604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Томский район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:\Documents\Desktop\Лучший Мо\карта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625" b="97917" l="1446" r="985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642918"/>
            <a:ext cx="5072066" cy="528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19580206">
            <a:off x="-202952" y="3222153"/>
            <a:ext cx="52701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3"/>
                </a:solidFill>
              </a:rPr>
              <a:t>Томский район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3438" y="1643050"/>
            <a:ext cx="450136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Томский район включает    </a:t>
            </a:r>
          </a:p>
          <a:p>
            <a:pPr>
              <a:lnSpc>
                <a:spcPct val="150000"/>
              </a:lnSpc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                     19 сельских поселений,  </a:t>
            </a:r>
          </a:p>
          <a:p>
            <a:pPr>
              <a:lnSpc>
                <a:spcPct val="150000"/>
              </a:lnSpc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Площадь района  составляет  10064,2 км²,</a:t>
            </a:r>
          </a:p>
          <a:p>
            <a:pPr>
              <a:lnSpc>
                <a:spcPct val="150000"/>
              </a:lnSpc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                     из них 75 % занимают леса.</a:t>
            </a:r>
          </a:p>
          <a:p>
            <a:pPr>
              <a:lnSpc>
                <a:spcPct val="150000"/>
              </a:lnSpc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Численность  населения –</a:t>
            </a:r>
          </a:p>
          <a:p>
            <a:pPr>
              <a:lnSpc>
                <a:spcPct val="150000"/>
              </a:lnSpc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                       72,4 тыс. человек.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143240" y="5357826"/>
            <a:ext cx="5643602" cy="21431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Численность населения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43240" y="5572140"/>
            <a:ext cx="571504" cy="35719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2007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14744" y="5572140"/>
            <a:ext cx="571504" cy="35719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2008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86248" y="5572140"/>
            <a:ext cx="571504" cy="28575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2009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857752" y="5572140"/>
            <a:ext cx="571504" cy="28575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2010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429256" y="5572140"/>
            <a:ext cx="571504" cy="28575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2011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000760" y="5572140"/>
            <a:ext cx="571504" cy="28575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2012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572264" y="5572140"/>
            <a:ext cx="571504" cy="28575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2013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143768" y="5572140"/>
            <a:ext cx="571504" cy="28575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2014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715272" y="5572140"/>
            <a:ext cx="571504" cy="28575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2015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286776" y="5572140"/>
            <a:ext cx="500034" cy="28575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2016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143240" y="5857892"/>
            <a:ext cx="571504" cy="5000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65,9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714744" y="5857892"/>
            <a:ext cx="571504" cy="5000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66,2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286248" y="5857892"/>
            <a:ext cx="571504" cy="5000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66,7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857752" y="5857892"/>
            <a:ext cx="571504" cy="5000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68,5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429256" y="5857892"/>
            <a:ext cx="571504" cy="5000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68,8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000760" y="5857892"/>
            <a:ext cx="571504" cy="5000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69,6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572264" y="5857892"/>
            <a:ext cx="571504" cy="5000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70,5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143768" y="5857892"/>
            <a:ext cx="571504" cy="5000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71,1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715272" y="5857892"/>
            <a:ext cx="571504" cy="5000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71,8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8286776" y="5857892"/>
            <a:ext cx="500034" cy="5000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72,4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2" descr="http://smo-tomsk.ru/files/Izobrajeniya/2014/Luk_yanov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072330" y="571481"/>
            <a:ext cx="1927462" cy="26432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3929058" y="785794"/>
            <a:ext cx="3135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Глава Томского района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    Владимир Евгеньевич 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              Лукьянов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91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Основные этапы бюджетного процесса в Томском районе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642918"/>
            <a:ext cx="9144000" cy="4572032"/>
          </a:xfrm>
          <a:solidFill>
            <a:schemeClr val="accent1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>
              <a:buNone/>
            </a:pP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 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85720" y="785794"/>
            <a:ext cx="8501122" cy="64294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Составление проекта бюджета района на очередной год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5720" y="1500174"/>
            <a:ext cx="8501122" cy="64294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Рассмотрение проекта бюджета на очередной год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5720" y="2214554"/>
            <a:ext cx="8501122" cy="64294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Утверждение бюджета района на очередной год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85720" y="2928934"/>
            <a:ext cx="8501122" cy="57150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Исполнение бюджета района, внесение изменений в решение о бюджете района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85720" y="3571876"/>
            <a:ext cx="8501122" cy="64294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Составление, внешняя проверка, рассмотрение и утверждение бюджетной отчетности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85720" y="4286256"/>
            <a:ext cx="8501122" cy="64294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Осуществление контроля за исполнением бюджета района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17" name="Объект 16"/>
          <p:cNvGraphicFramePr>
            <a:graphicFrameLocks noChangeAspect="1"/>
          </p:cNvGraphicFramePr>
          <p:nvPr/>
        </p:nvGraphicFramePr>
        <p:xfrm>
          <a:off x="7358082" y="5500702"/>
          <a:ext cx="6142769" cy="4100527"/>
        </p:xfrm>
        <a:graphic>
          <a:graphicData uri="http://schemas.openxmlformats.org/presentationml/2006/ole">
            <p:oleObj spid="_x0000_s1026" name="Документ" r:id="rId4" imgW="6068423" imgH="4050563" progId="Word.Document.12">
              <p:embed/>
            </p:oleObj>
          </a:graphicData>
        </a:graphic>
      </p:graphicFrame>
      <p:graphicFrame>
        <p:nvGraphicFramePr>
          <p:cNvPr id="19" name="Объект 18"/>
          <p:cNvGraphicFramePr>
            <a:graphicFrameLocks noChangeAspect="1"/>
          </p:cNvGraphicFramePr>
          <p:nvPr/>
        </p:nvGraphicFramePr>
        <p:xfrm>
          <a:off x="7715272" y="1714488"/>
          <a:ext cx="1995488" cy="379413"/>
        </p:xfrm>
        <a:graphic>
          <a:graphicData uri="http://schemas.openxmlformats.org/presentationml/2006/ole">
            <p:oleObj spid="_x0000_s1027" name="Документ" r:id="rId5" imgW="2016822" imgH="381661" progId="Word.Document.12">
              <p:embed/>
            </p:oleObj>
          </a:graphicData>
        </a:graphic>
      </p:graphicFrame>
      <p:graphicFrame>
        <p:nvGraphicFramePr>
          <p:cNvPr id="14" name="Объект 13"/>
          <p:cNvGraphicFramePr>
            <a:graphicFrameLocks noChangeAspect="1"/>
          </p:cNvGraphicFramePr>
          <p:nvPr/>
        </p:nvGraphicFramePr>
        <p:xfrm>
          <a:off x="1571604" y="1428736"/>
          <a:ext cx="6148388" cy="5688012"/>
        </p:xfrm>
        <a:graphic>
          <a:graphicData uri="http://schemas.openxmlformats.org/presentationml/2006/ole">
            <p:oleObj spid="_x0000_s1028" name="Документ" r:id="rId6" imgW="6148979" imgH="5687518" progId="Word.Document.12">
              <p:embed/>
            </p:oleObj>
          </a:graphicData>
        </a:graphic>
      </p:graphicFrame>
      <p:graphicFrame>
        <p:nvGraphicFramePr>
          <p:cNvPr id="16" name="Объект 15"/>
          <p:cNvGraphicFramePr>
            <a:graphicFrameLocks noChangeAspect="1"/>
          </p:cNvGraphicFramePr>
          <p:nvPr/>
        </p:nvGraphicFramePr>
        <p:xfrm>
          <a:off x="0" y="5214950"/>
          <a:ext cx="6097587" cy="4057650"/>
        </p:xfrm>
        <a:graphic>
          <a:graphicData uri="http://schemas.openxmlformats.org/presentationml/2006/ole">
            <p:oleObj spid="_x0000_s1029" name="Документ" r:id="rId7" imgW="6096794" imgH="4057032" progId="Word.Document.12">
              <p:embed/>
            </p:oleObj>
          </a:graphicData>
        </a:graphic>
      </p:graphicFrame>
      <p:graphicFrame>
        <p:nvGraphicFramePr>
          <p:cNvPr id="18" name="Объект 17"/>
          <p:cNvGraphicFramePr>
            <a:graphicFrameLocks noChangeAspect="1"/>
          </p:cNvGraphicFramePr>
          <p:nvPr/>
        </p:nvGraphicFramePr>
        <p:xfrm>
          <a:off x="1785918" y="5214950"/>
          <a:ext cx="6097587" cy="4057650"/>
        </p:xfrm>
        <a:graphic>
          <a:graphicData uri="http://schemas.openxmlformats.org/presentationml/2006/ole">
            <p:oleObj spid="_x0000_s1030" name="Документ" r:id="rId8" imgW="6096794" imgH="4057032" progId="Word.Document.12">
              <p:embed/>
            </p:oleObj>
          </a:graphicData>
        </a:graphic>
      </p:graphicFrame>
      <p:graphicFrame>
        <p:nvGraphicFramePr>
          <p:cNvPr id="20" name="Объект 19"/>
          <p:cNvGraphicFramePr>
            <a:graphicFrameLocks noChangeAspect="1"/>
          </p:cNvGraphicFramePr>
          <p:nvPr/>
        </p:nvGraphicFramePr>
        <p:xfrm>
          <a:off x="3786182" y="5214950"/>
          <a:ext cx="6061075" cy="4027488"/>
        </p:xfrm>
        <a:graphic>
          <a:graphicData uri="http://schemas.openxmlformats.org/presentationml/2006/ole">
            <p:oleObj spid="_x0000_s1031" name="Документ" r:id="rId9" imgW="6096794" imgH="4057032" progId="Word.Document.12">
              <p:embed/>
            </p:oleObj>
          </a:graphicData>
        </a:graphic>
      </p:graphicFrame>
      <p:graphicFrame>
        <p:nvGraphicFramePr>
          <p:cNvPr id="22" name="Объект 21"/>
          <p:cNvGraphicFramePr>
            <a:graphicFrameLocks noChangeAspect="1"/>
          </p:cNvGraphicFramePr>
          <p:nvPr/>
        </p:nvGraphicFramePr>
        <p:xfrm>
          <a:off x="7286644" y="5286388"/>
          <a:ext cx="6097587" cy="4057650"/>
        </p:xfrm>
        <a:graphic>
          <a:graphicData uri="http://schemas.openxmlformats.org/presentationml/2006/ole">
            <p:oleObj spid="_x0000_s1033" name="Документ" r:id="rId10" imgW="6096794" imgH="4057032" progId="Word.Document.12">
              <p:embed/>
            </p:oleObj>
          </a:graphicData>
        </a:graphic>
      </p:graphicFrame>
      <p:graphicFrame>
        <p:nvGraphicFramePr>
          <p:cNvPr id="23" name="Объект 22"/>
          <p:cNvGraphicFramePr>
            <a:graphicFrameLocks noChangeAspect="1"/>
          </p:cNvGraphicFramePr>
          <p:nvPr/>
        </p:nvGraphicFramePr>
        <p:xfrm>
          <a:off x="5429256" y="5429264"/>
          <a:ext cx="6061075" cy="4027488"/>
        </p:xfrm>
        <a:graphic>
          <a:graphicData uri="http://schemas.openxmlformats.org/presentationml/2006/ole">
            <p:oleObj spid="_x0000_s1034" name="Документ" r:id="rId11" imgW="6096794" imgH="4057032" progId="Word.Document.12">
              <p:embed/>
            </p:oleObj>
          </a:graphicData>
        </a:graphic>
      </p:graphicFrame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4150</TotalTime>
  <Words>2799</Words>
  <Application>Microsoft Office PowerPoint</Application>
  <PresentationFormat>Экран (4:3)</PresentationFormat>
  <Paragraphs>635</Paragraphs>
  <Slides>36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8" baseType="lpstr">
      <vt:lpstr>Тема Office</vt:lpstr>
      <vt:lpstr>Документ</vt:lpstr>
      <vt:lpstr>       Томский район</vt:lpstr>
      <vt:lpstr>Уважаемые жители Томского района!</vt:lpstr>
      <vt:lpstr>Глоссарий</vt:lpstr>
      <vt:lpstr>Глоссарий</vt:lpstr>
      <vt:lpstr>Слайд 5</vt:lpstr>
      <vt:lpstr>Что такое бюджет?</vt:lpstr>
      <vt:lpstr>Бюджетная система Российской Федерации</vt:lpstr>
      <vt:lpstr>Томский район</vt:lpstr>
      <vt:lpstr>Основные этапы бюджетного процесса в Томском районе</vt:lpstr>
      <vt:lpstr>Правовая основа бюджетного процесса</vt:lpstr>
      <vt:lpstr> Основы составления проекта бюджета </vt:lpstr>
      <vt:lpstr>Этапы формирования бюджета</vt:lpstr>
      <vt:lpstr>Цель и задачи бюджетной политики</vt:lpstr>
      <vt:lpstr>Социально экономическое развитие Томского района</vt:lpstr>
      <vt:lpstr>Бюджет Томского района на 2016 год</vt:lpstr>
      <vt:lpstr>Доходы бюджета</vt:lpstr>
      <vt:lpstr>Доходы бюджета Томского района на 2016 год</vt:lpstr>
      <vt:lpstr>Доходы бюджета</vt:lpstr>
      <vt:lpstr>Доходы бюджета</vt:lpstr>
      <vt:lpstr>Доходы бюджета</vt:lpstr>
      <vt:lpstr>Расходы бюджета Томского района на 2016 год</vt:lpstr>
      <vt:lpstr>Расходы бюджета Томского района  на 2016 год</vt:lpstr>
      <vt:lpstr>Расходы бюджета</vt:lpstr>
      <vt:lpstr>Программный бюджет 2016 год</vt:lpstr>
      <vt:lpstr>Программный бюджет 2016 год</vt:lpstr>
      <vt:lpstr>Программный бюджет 2016 год</vt:lpstr>
      <vt:lpstr>Программный бюджет 2016 год</vt:lpstr>
      <vt:lpstr>Программный бюджет 2016 год</vt:lpstr>
      <vt:lpstr>Программный бюджет 2016 год</vt:lpstr>
      <vt:lpstr>Программный бюджет 2016 год</vt:lpstr>
      <vt:lpstr>Программный бюджет 2016 год</vt:lpstr>
      <vt:lpstr>Программный бюджет 2016 год</vt:lpstr>
      <vt:lpstr>Программный бюджет 2016 год</vt:lpstr>
      <vt:lpstr>Программный бюджет 2016 год</vt:lpstr>
      <vt:lpstr>Программный бюджет 2016 год</vt:lpstr>
      <vt:lpstr>Контактная информация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Турецкова Виктория Александровна</dc:creator>
  <cp:lastModifiedBy>Турецкова Виктория Александровна</cp:lastModifiedBy>
  <cp:revision>408</cp:revision>
  <dcterms:created xsi:type="dcterms:W3CDTF">2016-04-05T03:19:33Z</dcterms:created>
  <dcterms:modified xsi:type="dcterms:W3CDTF">2016-04-29T05:44:56Z</dcterms:modified>
</cp:coreProperties>
</file>