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8" r:id="rId2"/>
    <p:sldId id="314" r:id="rId3"/>
    <p:sldId id="340" r:id="rId4"/>
    <p:sldId id="316" r:id="rId5"/>
    <p:sldId id="317" r:id="rId6"/>
    <p:sldId id="319" r:id="rId7"/>
    <p:sldId id="320" r:id="rId8"/>
    <p:sldId id="321" r:id="rId9"/>
    <p:sldId id="322" r:id="rId10"/>
    <p:sldId id="323" r:id="rId11"/>
    <p:sldId id="328" r:id="rId12"/>
    <p:sldId id="324" r:id="rId13"/>
    <p:sldId id="326" r:id="rId14"/>
    <p:sldId id="329" r:id="rId15"/>
    <p:sldId id="331" r:id="rId16"/>
    <p:sldId id="339" r:id="rId17"/>
    <p:sldId id="333" r:id="rId18"/>
    <p:sldId id="334" r:id="rId19"/>
    <p:sldId id="335" r:id="rId20"/>
    <p:sldId id="336" r:id="rId21"/>
    <p:sldId id="337" r:id="rId22"/>
    <p:sldId id="33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EBFAFF"/>
    <a:srgbClr val="17F5B0"/>
    <a:srgbClr val="551472"/>
    <a:srgbClr val="66FF99"/>
    <a:srgbClr val="FF00FF"/>
    <a:srgbClr val="FF99CC"/>
    <a:srgbClr val="F6FC0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6358" autoAdjust="0"/>
  </p:normalViewPr>
  <p:slideViewPr>
    <p:cSldViewPr>
      <p:cViewPr>
        <p:scale>
          <a:sx n="100" d="100"/>
          <a:sy n="100" d="100"/>
        </p:scale>
        <p:origin x="-193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107067182456308"/>
          <c:y val="2.8605120777231617E-2"/>
          <c:w val="0.56562500000000493"/>
          <c:h val="0.8681688940866693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FFFF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087549981487963E-2"/>
                  <c:y val="1.31289461056777E-2"/>
                </c:manualLayout>
              </c:layout>
              <c:showVal val="1"/>
            </c:dLbl>
            <c:dLbl>
              <c:idx val="1"/>
              <c:layout>
                <c:manualLayout>
                  <c:x val="-1.8116099810021227E-2"/>
                  <c:y val="8.6563944344463812E-3"/>
                </c:manualLayout>
              </c:layout>
              <c:showVal val="1"/>
            </c:dLbl>
            <c:dLbl>
              <c:idx val="2"/>
              <c:layout>
                <c:manualLayout>
                  <c:x val="-1.0519649638554633E-2"/>
                  <c:y val="2.4011536393469441E-2"/>
                </c:manualLayout>
              </c:layout>
              <c:showVal val="1"/>
            </c:dLbl>
            <c:dLbl>
              <c:idx val="3"/>
              <c:layout>
                <c:manualLayout>
                  <c:x val="-2.323569946708821E-2"/>
                  <c:y val="3.1605963617125608E-2"/>
                </c:manualLayout>
              </c:layout>
              <c:showVal val="1"/>
            </c:dLbl>
            <c:spPr>
              <a:noFill/>
              <a:ln w="37136">
                <a:noFill/>
              </a:ln>
            </c:spPr>
            <c:txPr>
              <a:bodyPr rot="-2880000" vert="horz"/>
              <a:lstStyle/>
              <a:p>
                <a:pPr algn="ctr">
                  <a:defRPr sz="149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2025г.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574087.1</c:v>
                </c:pt>
                <c:pt idx="1">
                  <c:v>680307</c:v>
                </c:pt>
                <c:pt idx="2">
                  <c:v>718520.6</c:v>
                </c:pt>
                <c:pt idx="3">
                  <c:v>803503.8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CC00"/>
            </a:solidFill>
            <a:ln w="1856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8934426705806934E-2"/>
                  <c:y val="1.4117647058823492E-2"/>
                </c:manualLayout>
              </c:layout>
              <c:showVal val="1"/>
            </c:dLbl>
            <c:dLbl>
              <c:idx val="1"/>
              <c:layout>
                <c:manualLayout>
                  <c:x val="6.0415267429188943E-2"/>
                  <c:y val="-3.32454735479060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63</a:t>
                    </a:r>
                    <a:r>
                      <a:rPr lang="ru-RU" baseline="0" dirty="0" smtClean="0"/>
                      <a:t> 734,3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4.6136717600654985E-2"/>
                  <c:y val="-7.093191513291912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1 923 </a:t>
                    </a:r>
                    <a:r>
                      <a:rPr lang="ru-RU" dirty="0" smtClean="0"/>
                      <a:t>247,2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2483167772122212E-2"/>
                  <c:y val="-2.4334213747855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ru-RU" baseline="0" dirty="0" smtClean="0"/>
                      <a:t> 891 166,3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37136">
                <a:noFill/>
              </a:ln>
            </c:spPr>
            <c:txPr>
              <a:bodyPr rot="-2700000" vert="horz"/>
              <a:lstStyle/>
              <a:p>
                <a:pPr algn="ctr">
                  <a:defRPr sz="146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2025г.</c:v>
                </c:pt>
              </c:strCache>
            </c:strRef>
          </c:cat>
          <c:val>
            <c:numRef>
              <c:f>Sheet1!$B$3:$E$3</c:f>
              <c:numCache>
                <c:formatCode>#,##0.0</c:formatCode>
                <c:ptCount val="4"/>
                <c:pt idx="0">
                  <c:v>2542360.2000000002</c:v>
                </c:pt>
                <c:pt idx="1">
                  <c:v>2263734.2999999998</c:v>
                </c:pt>
                <c:pt idx="2">
                  <c:v>1923247.2</c:v>
                </c:pt>
                <c:pt idx="3">
                  <c:v>1891166.3</c:v>
                </c:pt>
              </c:numCache>
            </c:numRef>
          </c:val>
        </c:ser>
        <c:gapDepth val="0"/>
        <c:shape val="box"/>
        <c:axId val="49631232"/>
        <c:axId val="49632768"/>
        <c:axId val="0"/>
      </c:bar3DChart>
      <c:catAx>
        <c:axId val="49631232"/>
        <c:scaling>
          <c:orientation val="minMax"/>
        </c:scaling>
        <c:axPos val="b"/>
        <c:numFmt formatCode="General" sourceLinked="1"/>
        <c:tickLblPos val="low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74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9632768"/>
        <c:crosses val="autoZero"/>
        <c:auto val="1"/>
        <c:lblAlgn val="ctr"/>
        <c:lblOffset val="100"/>
        <c:tickLblSkip val="1"/>
        <c:tickMarkSkip val="1"/>
      </c:catAx>
      <c:valAx>
        <c:axId val="49632768"/>
        <c:scaling>
          <c:orientation val="minMax"/>
        </c:scaling>
        <c:axPos val="l"/>
        <c:majorGridlines>
          <c:spPr>
            <a:ln w="4642">
              <a:solidFill>
                <a:schemeClr val="tx1"/>
              </a:solidFill>
              <a:prstDash val="solid"/>
            </a:ln>
          </c:spPr>
        </c:majorGridlines>
        <c:numFmt formatCode="#,##0.0" sourceLinked="1"/>
        <c:tickLblPos val="nextTo"/>
        <c:spPr>
          <a:ln w="46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3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9631232"/>
        <c:crosses val="autoZero"/>
        <c:crossBetween val="between"/>
      </c:valAx>
      <c:spPr>
        <a:solidFill>
          <a:schemeClr val="bg1">
            <a:lumMod val="95000"/>
          </a:schemeClr>
        </a:solidFill>
        <a:ln w="37136">
          <a:noFill/>
        </a:ln>
      </c:spPr>
    </c:plotArea>
    <c:legend>
      <c:legendPos val="r"/>
      <c:layout>
        <c:manualLayout>
          <c:xMode val="edge"/>
          <c:yMode val="edge"/>
          <c:x val="0.75857616678642659"/>
          <c:y val="0.36941176470588577"/>
          <c:w val="0.23829875782411741"/>
          <c:h val="0.27058823529412007"/>
        </c:manualLayout>
      </c:layout>
      <c:spPr>
        <a:noFill/>
        <a:ln w="4642">
          <a:solidFill>
            <a:schemeClr val="tx1"/>
          </a:solidFill>
          <a:prstDash val="solid"/>
        </a:ln>
      </c:spPr>
      <c:txPr>
        <a:bodyPr/>
        <a:lstStyle/>
        <a:p>
          <a:pPr>
            <a:defRPr sz="2186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70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18343015606339"/>
          <c:y val="2.5464379212826696E-2"/>
          <c:w val="0.59167874420581745"/>
          <c:h val="0.8892668270177535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 w="15833">
              <a:solidFill>
                <a:schemeClr val="tx1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Sheet1!$B$2:$E$2</c:f>
              <c:numCache>
                <c:formatCode>#,##0.0</c:formatCode>
                <c:ptCount val="4"/>
                <c:pt idx="0">
                  <c:v>326743.2</c:v>
                </c:pt>
                <c:pt idx="1">
                  <c:v>398602.6</c:v>
                </c:pt>
                <c:pt idx="2">
                  <c:v>144157.29999999999</c:v>
                </c:pt>
                <c:pt idx="3">
                  <c:v>105737.60000000001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2"/>
              <c:layout>
                <c:manualLayout>
                  <c:x val="1.2853470437018005E-3"/>
                  <c:y val="-3.126386769984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39 540.5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0"/>
                  <c:y val="-2.0842578466564236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Sheet1!$B$3:$E$3</c:f>
              <c:numCache>
                <c:formatCode>#,##0.0</c:formatCode>
                <c:ptCount val="4"/>
                <c:pt idx="0">
                  <c:v>467246.9</c:v>
                </c:pt>
                <c:pt idx="1">
                  <c:v>126431.3</c:v>
                </c:pt>
                <c:pt idx="2">
                  <c:v>39540.5</c:v>
                </c:pt>
                <c:pt idx="3">
                  <c:v>44860.1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hlink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138817480719794E-2"/>
                  <c:y val="4.1685156933127816E-3"/>
                </c:manualLayout>
              </c:layout>
              <c:showVal val="1"/>
            </c:dLbl>
            <c:dLbl>
              <c:idx val="1"/>
              <c:layout>
                <c:manualLayout>
                  <c:x val="1.0282776349614511E-2"/>
                  <c:y val="-4.1685156933127816E-3"/>
                </c:manualLayout>
              </c:layout>
              <c:showVal val="1"/>
            </c:dLbl>
            <c:dLbl>
              <c:idx val="2"/>
              <c:layout>
                <c:manualLayout>
                  <c:x val="1.5424164524421595E-2"/>
                  <c:y val="-4.1685156933128197E-3"/>
                </c:manualLayout>
              </c:layout>
              <c:showVal val="1"/>
            </c:dLbl>
            <c:dLbl>
              <c:idx val="3"/>
              <c:layout>
                <c:manualLayout>
                  <c:x val="1.156812339331636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Sheet1!$B$4:$E$4</c:f>
              <c:numCache>
                <c:formatCode>#,##0.0</c:formatCode>
                <c:ptCount val="4"/>
                <c:pt idx="0">
                  <c:v>1614215.4</c:v>
                </c:pt>
                <c:pt idx="1">
                  <c:v>1666267.1</c:v>
                </c:pt>
                <c:pt idx="2">
                  <c:v>1666774.1</c:v>
                </c:pt>
                <c:pt idx="3">
                  <c:v>1667303.9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 из бюджета Томской области</c:v>
                </c:pt>
              </c:strCache>
            </c:strRef>
          </c:tx>
          <c:spPr>
            <a:solidFill>
              <a:srgbClr val="FF00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1"/>
              <c:layout>
                <c:manualLayout>
                  <c:x val="3.8560411311053984E-3"/>
                  <c:y val="1.0421289233281963E-2"/>
                </c:manualLayout>
              </c:layout>
              <c:showVal val="1"/>
            </c:dLbl>
            <c:dLbl>
              <c:idx val="2"/>
              <c:layout>
                <c:manualLayout>
                  <c:x val="1.2853470437018148E-3"/>
                  <c:y val="8.337031386625566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67406277325112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Sheet1!$B$5:$E$5</c:f>
              <c:numCache>
                <c:formatCode>#,##0.0</c:formatCode>
                <c:ptCount val="4"/>
                <c:pt idx="0">
                  <c:v>80454.2</c:v>
                </c:pt>
                <c:pt idx="1">
                  <c:v>17932.400000000001</c:v>
                </c:pt>
                <c:pt idx="2">
                  <c:v>17862.400000000001</c:v>
                </c:pt>
                <c:pt idx="3">
                  <c:v>17857.400000000001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иные межбюджетные трансферты из бюджетов сельских поселений</c:v>
                </c:pt>
              </c:strCache>
            </c:strRef>
          </c:tx>
          <c:spPr>
            <a:solidFill>
              <a:srgbClr val="FFFF00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7120822622107968E-3"/>
                  <c:y val="-2.0842578466564225E-2"/>
                </c:manualLayout>
              </c:layout>
              <c:showVal val="1"/>
            </c:dLbl>
            <c:dLbl>
              <c:idx val="1"/>
              <c:layout>
                <c:manualLayout>
                  <c:x val="1.1568123393316363E-2"/>
                  <c:y val="-1.6674062773251126E-2"/>
                </c:manualLayout>
              </c:layout>
              <c:showVal val="1"/>
            </c:dLbl>
            <c:dLbl>
              <c:idx val="2"/>
              <c:layout>
                <c:manualLayout>
                  <c:x val="8.9974293059125968E-3"/>
                  <c:y val="-1.875832061990769E-2"/>
                </c:manualLayout>
              </c:layout>
              <c:showVal val="1"/>
            </c:dLbl>
            <c:dLbl>
              <c:idx val="3"/>
              <c:layout>
                <c:manualLayout>
                  <c:x val="5.1413881748072114E-3"/>
                  <c:y val="-2.084257846656422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Sheet1!$B$6:$E$6</c:f>
              <c:numCache>
                <c:formatCode>#,##0.0</c:formatCode>
                <c:ptCount val="4"/>
                <c:pt idx="0">
                  <c:v>53700.5</c:v>
                </c:pt>
                <c:pt idx="1">
                  <c:v>54500.9</c:v>
                </c:pt>
                <c:pt idx="2">
                  <c:v>54912.9</c:v>
                </c:pt>
                <c:pt idx="3">
                  <c:v>55407.3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tx2"/>
            </a:solidFill>
            <a:ln w="1583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2853470437018072E-3"/>
                  <c:y val="-1.875750004595222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-</a:t>
                    </a:r>
                    <a:r>
                      <a:rPr lang="ru-RU" sz="1200" dirty="0" smtClean="0"/>
                      <a:t>226699,7</a:t>
                    </a:r>
                    <a:endParaRPr lang="en-US" sz="1200" dirty="0"/>
                  </a:p>
                </c:rich>
              </c:tx>
              <c:showVal val="1"/>
            </c:dLbl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Sheet1!$B$7:$E$7</c:f>
              <c:numCache>
                <c:formatCode>#,##0.0</c:formatCode>
                <c:ptCount val="4"/>
              </c:numCache>
            </c:numRef>
          </c:val>
        </c:ser>
        <c:dLbls>
          <c:showVal val="1"/>
        </c:dLbls>
        <c:gapWidth val="108"/>
        <c:gapDepth val="0"/>
        <c:shape val="box"/>
        <c:axId val="157985792"/>
        <c:axId val="157881088"/>
        <c:axId val="0"/>
      </c:bar3DChart>
      <c:catAx>
        <c:axId val="157985792"/>
        <c:scaling>
          <c:orientation val="minMax"/>
        </c:scaling>
        <c:axPos val="b"/>
        <c:numFmt formatCode="General" sourceLinked="1"/>
        <c:tickLblPos val="low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7881088"/>
        <c:crosses val="autoZero"/>
        <c:auto val="1"/>
        <c:lblAlgn val="ctr"/>
        <c:lblOffset val="100"/>
        <c:tickLblSkip val="1"/>
        <c:tickMarkSkip val="1"/>
      </c:catAx>
      <c:valAx>
        <c:axId val="157881088"/>
        <c:scaling>
          <c:orientation val="minMax"/>
        </c:scaling>
        <c:axPos val="l"/>
        <c:majorGridlines>
          <c:spPr>
            <a:ln w="3958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9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7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798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34119385462461"/>
          <c:y val="5.1312787036770086E-2"/>
          <c:w val="0.17967937169807502"/>
          <c:h val="0.80243560732318686"/>
        </c:manualLayout>
      </c:layout>
      <c:spPr>
        <a:noFill/>
        <a:ln w="31667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5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5"/>
      <c:hPercent val="50"/>
      <c:rotY val="20"/>
      <c:perspective val="0"/>
    </c:view3D>
    <c:plotArea>
      <c:layout>
        <c:manualLayout>
          <c:layoutTarget val="inner"/>
          <c:xMode val="edge"/>
          <c:yMode val="edge"/>
          <c:x val="0.2854006586169045"/>
          <c:y val="0.30784708249497172"/>
          <c:w val="0.429198682766191"/>
          <c:h val="0.382293762575454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777">
              <a:noFill/>
            </a:ln>
          </c:spPr>
          <c:explosion val="25"/>
          <c:dPt>
            <c:idx val="0"/>
            <c:spPr>
              <a:solidFill>
                <a:srgbClr val="FF6600"/>
              </a:solidFill>
              <a:ln w="25777">
                <a:noFill/>
              </a:ln>
            </c:spPr>
          </c:dPt>
          <c:dPt>
            <c:idx val="1"/>
            <c:spPr>
              <a:solidFill>
                <a:srgbClr val="993366"/>
              </a:solidFill>
              <a:ln w="25777">
                <a:noFill/>
              </a:ln>
            </c:spPr>
          </c:dPt>
          <c:dPt>
            <c:idx val="2"/>
            <c:spPr>
              <a:solidFill>
                <a:srgbClr val="00FF00"/>
              </a:solidFill>
              <a:ln w="25777">
                <a:noFill/>
              </a:ln>
            </c:spPr>
          </c:dPt>
          <c:dPt>
            <c:idx val="3"/>
            <c:spPr>
              <a:solidFill>
                <a:srgbClr val="FFFF00"/>
              </a:solidFill>
              <a:ln w="25777">
                <a:noFill/>
              </a:ln>
            </c:spPr>
          </c:dPt>
          <c:dPt>
            <c:idx val="4"/>
            <c:spPr>
              <a:solidFill>
                <a:srgbClr val="808080"/>
              </a:solidFill>
              <a:ln w="25777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25777">
                <a:noFill/>
              </a:ln>
            </c:spPr>
          </c:dPt>
          <c:dPt>
            <c:idx val="6"/>
            <c:spPr>
              <a:solidFill>
                <a:srgbClr val="FF0000"/>
              </a:solidFill>
              <a:ln w="25777">
                <a:noFill/>
              </a:ln>
            </c:spPr>
          </c:dPt>
          <c:dPt>
            <c:idx val="7"/>
            <c:spPr>
              <a:solidFill>
                <a:srgbClr val="FF99CC"/>
              </a:solidFill>
              <a:ln w="25777">
                <a:noFill/>
              </a:ln>
            </c:spPr>
          </c:dPt>
          <c:dLbls>
            <c:dLbl>
              <c:idx val="0"/>
              <c:layout>
                <c:manualLayout>
                  <c:x val="0.12074794353322429"/>
                  <c:y val="-0.190510588276952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1"/>
              <c:layout>
                <c:manualLayout>
                  <c:x val="0.11291338801814545"/>
                  <c:y val="-0.1064781729394866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экономика(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2"/>
              <c:layout>
                <c:manualLayout>
                  <c:x val="9.0743054553727304E-2"/>
                  <c:y val="4.05631673676281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3"/>
              <c:layout>
                <c:manualLayout>
                  <c:x val="-4.7986495342630144E-2"/>
                  <c:y val="6.6135750495693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(7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 (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0.18416563666880631"/>
                  <c:y val="-0.1101037901219603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6"/>
              <c:layout>
                <c:manualLayout>
                  <c:x val="-0.12155750932943588"/>
                  <c:y val="-0.219465675783331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dLbl>
              <c:idx val="7"/>
              <c:layout>
                <c:manualLayout>
                  <c:x val="6.1956586852209124E-2"/>
                  <c:y val="-0.2489815389213392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</a:t>
                    </a:r>
                    <a:r>
                      <a:rPr lang="ru-RU" dirty="0" smtClean="0"/>
                      <a:t>трансферты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(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%)</a:t>
                    </a:r>
                    <a:endParaRPr lang="ru-RU" dirty="0"/>
                  </a:p>
                </c:rich>
              </c:tx>
              <c:dLblPos val="bestFit"/>
              <c:showCatName val="1"/>
            </c:dLbl>
            <c:spPr>
              <a:noFill/>
              <a:ln w="12889">
                <a:solidFill>
                  <a:schemeClr val="tx1"/>
                </a:solidFill>
                <a:prstDash val="solid"/>
              </a:ln>
            </c:spPr>
            <c:dLblPos val="outEnd"/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6.8245442073112077</c:v>
                </c:pt>
                <c:pt idx="1">
                  <c:v>4.8044774371881251</c:v>
                </c:pt>
                <c:pt idx="2">
                  <c:v>3.473449913898961</c:v>
                </c:pt>
                <c:pt idx="3">
                  <c:v>72.363081319545259</c:v>
                </c:pt>
                <c:pt idx="4">
                  <c:v>4.2783740839505295</c:v>
                </c:pt>
                <c:pt idx="5">
                  <c:v>2.7427298659159463</c:v>
                </c:pt>
                <c:pt idx="6">
                  <c:v>0.92651213826382117</c:v>
                </c:pt>
                <c:pt idx="7">
                  <c:v>4.474740215091412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88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777">
                <a:noFill/>
              </a:ln>
            </c:spPr>
            <c:showCatName val="1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 (7.3%)</c:v>
                </c:pt>
                <c:pt idx="1">
                  <c:v>Национальная экономика(5.6%)</c:v>
                </c:pt>
                <c:pt idx="2">
                  <c:v>Жилищно-коммунальное хозяйство(2.9%)</c:v>
                </c:pt>
                <c:pt idx="3">
                  <c:v>Образование(71.4%)</c:v>
                </c:pt>
                <c:pt idx="4">
                  <c:v>Культура и кинематография (3.7%)</c:v>
                </c:pt>
                <c:pt idx="5">
                  <c:v>Социальная политика (3.3%)</c:v>
                </c:pt>
                <c:pt idx="6">
                  <c:v>Физическая культура и спорт(0,8%)</c:v>
                </c:pt>
                <c:pt idx="7">
                  <c:v>Межбюджетные трансферты(5.1%)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CatName val="1"/>
        </c:dLbls>
      </c:pie3DChart>
      <c:spPr>
        <a:noFill/>
        <a:ln w="25777">
          <a:noFill/>
        </a:ln>
      </c:spPr>
    </c:plotArea>
    <c:plotVisOnly val="1"/>
    <c:dispBlanksAs val="zero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9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59060402684564"/>
          <c:y val="2.7548209366391185E-2"/>
          <c:w val="0.49496644295302189"/>
          <c:h val="0.83471074380165156"/>
        </c:manualLayout>
      </c:layout>
      <c:bar3D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FF00FF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3065851888423841E-2"/>
                  <c:y val="-4.3031485782325095E-2"/>
                </c:manualLayout>
              </c:layout>
              <c:showVal val="1"/>
            </c:dLbl>
            <c:dLbl>
              <c:idx val="1"/>
              <c:layout>
                <c:manualLayout>
                  <c:x val="9.7244138156920377E-3"/>
                  <c:y val="-0.11857962396192036"/>
                </c:manualLayout>
              </c:layout>
              <c:showVal val="1"/>
            </c:dLbl>
            <c:dLbl>
              <c:idx val="2"/>
              <c:layout>
                <c:manualLayout>
                  <c:x val="1.0932038239020501E-2"/>
                  <c:y val="-0.14302629628396771"/>
                </c:manualLayout>
              </c:layout>
              <c:showVal val="1"/>
            </c:dLbl>
            <c:dLbl>
              <c:idx val="3"/>
              <c:layout>
                <c:manualLayout>
                  <c:x val="1.262417452039208E-2"/>
                  <c:y val="-0.17755216560919573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460000" vert="horz"/>
              <a:lstStyle/>
              <a:p>
                <a:pPr algn="ctr">
                  <a:defRPr sz="20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Sheet1!$B$2:$D$2</c:f>
              <c:numCache>
                <c:formatCode>#,##0.0</c:formatCode>
                <c:ptCount val="3"/>
                <c:pt idx="0">
                  <c:v>91.147624185842957</c:v>
                </c:pt>
                <c:pt idx="1">
                  <c:v>90.511811825399647</c:v>
                </c:pt>
                <c:pt idx="2">
                  <c:v>90.498365644091265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FF00"/>
            </a:solidFill>
            <a:ln w="17279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584201144919163E-2"/>
                  <c:y val="-3.8997736262250402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16197754452757E-2"/>
                  <c:y val="2.0404445932146586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431440157389768E-2"/>
                  <c:y val="3.1261041898273281E-3"/>
                </c:manualLayout>
              </c:layout>
              <c:spPr>
                <a:noFill/>
                <a:ln w="34558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20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7.0900193917815589E-3"/>
                  <c:y val="-0.18228753316562629"/>
                </c:manualLayout>
              </c:layout>
              <c:showVal val="1"/>
            </c:dLbl>
            <c:spPr>
              <a:noFill/>
              <a:ln w="34558">
                <a:noFill/>
              </a:ln>
            </c:spPr>
            <c:txPr>
              <a:bodyPr rot="-2700000" vert="horz"/>
              <a:lstStyle/>
              <a:p>
                <a:pPr algn="ctr">
                  <a:defRPr sz="2177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Sheet1!$B$3:$D$3</c:f>
              <c:numCache>
                <c:formatCode>#,##0.0</c:formatCode>
                <c:ptCount val="3"/>
                <c:pt idx="0">
                  <c:v>8.8523758141572362</c:v>
                </c:pt>
                <c:pt idx="1">
                  <c:v>9.4881881746003529</c:v>
                </c:pt>
                <c:pt idx="2">
                  <c:v>9.5016343559087382</c:v>
                </c:pt>
              </c:numCache>
            </c:numRef>
          </c:val>
        </c:ser>
        <c:gapDepth val="0"/>
        <c:shape val="cylinder"/>
        <c:axId val="158392704"/>
        <c:axId val="158394240"/>
        <c:axId val="0"/>
      </c:bar3DChart>
      <c:catAx>
        <c:axId val="158392704"/>
        <c:scaling>
          <c:orientation val="minMax"/>
        </c:scaling>
        <c:axPos val="b"/>
        <c:numFmt formatCode="General" sourceLinked="1"/>
        <c:tickLblPos val="low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394240"/>
        <c:crosses val="autoZero"/>
        <c:auto val="1"/>
        <c:lblAlgn val="ctr"/>
        <c:lblOffset val="100"/>
        <c:tickLblSkip val="1"/>
        <c:tickMarkSkip val="1"/>
      </c:catAx>
      <c:valAx>
        <c:axId val="158394240"/>
        <c:scaling>
          <c:orientation val="minMax"/>
          <c:min val="0.30000000000000032"/>
        </c:scaling>
        <c:axPos val="l"/>
        <c:majorGridlines>
          <c:spPr>
            <a:ln w="4320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4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8392704"/>
        <c:crosses val="autoZero"/>
        <c:crossBetween val="between"/>
      </c:valAx>
      <c:spPr>
        <a:noFill/>
        <a:ln w="34558">
          <a:noFill/>
        </a:ln>
      </c:spPr>
    </c:plotArea>
    <c:legend>
      <c:legendPos val="r"/>
      <c:layout>
        <c:manualLayout>
          <c:xMode val="edge"/>
          <c:yMode val="edge"/>
          <c:x val="0.65761472591204428"/>
          <c:y val="0.21143608305761263"/>
          <c:w val="0.2091082617530714"/>
          <c:h val="0.25085290749398731"/>
        </c:manualLayout>
      </c:layout>
      <c:spPr>
        <a:noFill/>
        <a:ln w="4320">
          <a:solidFill>
            <a:schemeClr val="tx1"/>
          </a:solidFill>
          <a:prstDash val="solid"/>
        </a:ln>
      </c:spPr>
      <c:txPr>
        <a:bodyPr/>
        <a:lstStyle/>
        <a:p>
          <a:pPr>
            <a:defRPr sz="1497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17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3.1645569620253533E-3"/>
          <c:y val="0.35774058577406187"/>
          <c:w val="0.74841772151898733"/>
          <c:h val="0.3933054393305480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1829550353850438E-2"/>
                  <c:y val="-0.20060336308613391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5.4053815099145433E-2"/>
                  <c:y val="-8.000059135691922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4.6779638327981793E-2"/>
                  <c:y val="-0.14238680592785988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0217956806763892E-2"/>
                  <c:y val="-0.1031069753419849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6.6250786526935709E-2"/>
                  <c:y val="-0.23909023894031145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5.5018932322638409E-2"/>
                  <c:y val="-0.17824364290154529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5.2430649782082499E-2"/>
                  <c:y val="-0.1396736226498469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8.7059998797947763E-2"/>
                  <c:y val="1.32869435006642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69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УСН</c:v>
                </c:pt>
                <c:pt idx="2">
                  <c:v>ЕНВД</c:v>
                </c:pt>
                <c:pt idx="3">
                  <c:v>С/х налог</c:v>
                </c:pt>
                <c:pt idx="4">
                  <c:v>Акцизы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349449.9</c:v>
                </c:pt>
                <c:pt idx="1">
                  <c:v>84286.3</c:v>
                </c:pt>
                <c:pt idx="2">
                  <c:v>356.7</c:v>
                </c:pt>
                <c:pt idx="3">
                  <c:v>1652.4</c:v>
                </c:pt>
                <c:pt idx="4">
                  <c:v>12369.2</c:v>
                </c:pt>
                <c:pt idx="5">
                  <c:v>8848.5</c:v>
                </c:pt>
                <c:pt idx="6">
                  <c:v>11953.5</c:v>
                </c:pt>
                <c:pt idx="7">
                  <c:v>936.9</c:v>
                </c:pt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0727842625865278"/>
          <c:y val="0.20051991217586712"/>
          <c:w val="0.28481012658228033"/>
          <c:h val="0.56276150627615062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18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1729055258467032"/>
          <c:w val="0.69241982507288635"/>
          <c:h val="0.336898395721928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534026591264283E-2"/>
                  <c:y val="-0.1594743957839244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9176009132687626E-5"/>
                  <c:y val="-0.20492576252849187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11854860521616969"/>
                  <c:y val="-0.16295695658116696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7546878201563247E-2"/>
                  <c:y val="-7.883227581258897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1.3164720770574279E-2"/>
                  <c:y val="-0.21362017554686241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6.0429353394022757E-2"/>
                  <c:y val="-0.11085475108696366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6904925443610267E-2"/>
                  <c:y val="-0.1120158974719959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0.1415728908630372"/>
                  <c:y val="-0.1084508350834042"/>
                </c:manualLayout>
              </c:layout>
              <c:dLblPos val="bestFit"/>
              <c:showPercent val="1"/>
            </c:dLbl>
            <c:numFmt formatCode="0%" sourceLinked="0"/>
            <c:spPr>
              <a:noFill/>
              <a:ln w="16350">
                <a:noFill/>
              </a:ln>
            </c:spPr>
            <c:txPr>
              <a:bodyPr/>
              <a:lstStyle/>
              <a:p>
                <a:pPr>
                  <a:defRPr sz="128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418667.4</c:v>
                </c:pt>
                <c:pt idx="1">
                  <c:v>13434.9</c:v>
                </c:pt>
                <c:pt idx="2">
                  <c:v>112850.1</c:v>
                </c:pt>
                <c:pt idx="3">
                  <c:v>38.200000000000003</c:v>
                </c:pt>
                <c:pt idx="4">
                  <c:v>533.70000000000005</c:v>
                </c:pt>
                <c:pt idx="5">
                  <c:v>15989.5</c:v>
                </c:pt>
                <c:pt idx="6">
                  <c:v>8778.9</c:v>
                </c:pt>
                <c:pt idx="7">
                  <c:v>2288.5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175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81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6350">
          <a:noFill/>
        </a:ln>
      </c:spPr>
    </c:plotArea>
    <c:legend>
      <c:legendPos val="r"/>
      <c:layout>
        <c:manualLayout>
          <c:xMode val="edge"/>
          <c:yMode val="edge"/>
          <c:x val="0.6822742733366508"/>
          <c:y val="0.1510633522937094"/>
          <c:w val="0.30903790087463762"/>
          <c:h val="0.57219251336898835"/>
        </c:manualLayout>
      </c:layout>
      <c:spPr>
        <a:noFill/>
        <a:ln w="2044">
          <a:solidFill>
            <a:schemeClr val="tx1"/>
          </a:solidFill>
          <a:prstDash val="solid"/>
        </a:ln>
      </c:spPr>
      <c:txPr>
        <a:bodyPr/>
        <a:lstStyle/>
        <a:p>
          <a:pPr>
            <a:defRPr sz="1287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27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2.1638330757341652E-2"/>
          <c:y val="0.36930455635491938"/>
          <c:w val="0.72333848531684697"/>
          <c:h val="0.446043165467625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 г</c:v>
                </c:pt>
              </c:strCache>
            </c:strRef>
          </c:tx>
          <c:spPr>
            <a:solidFill>
              <a:schemeClr val="accent1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rgbClr val="FF99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9532275283595804E-2"/>
                  <c:y val="-0.1920491684199510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3142541929167778E-2"/>
                  <c:y val="-9.2255570815408749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7.9593050772053704E-3"/>
                  <c:y val="-0.1104886813328519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9.6344706911636047E-2"/>
                  <c:y val="-6.3819359826553179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855914098450209E-2"/>
                  <c:y val="-0.284783225411704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2.0452755905511809E-3"/>
                  <c:y val="-0.2486252825654008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8.7320887439302688E-3"/>
                  <c:y val="-0.17323945349640726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7.7569365508214153E-2"/>
                  <c:y val="1.14128246810531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%" sourceLinked="0"/>
            <c:spPr>
              <a:noFill/>
              <a:ln w="18557">
                <a:noFill/>
              </a:ln>
            </c:spPr>
            <c:txPr>
              <a:bodyPr/>
              <a:lstStyle/>
              <a:p>
                <a:pPr>
                  <a:defRPr sz="146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446509.2</c:v>
                </c:pt>
                <c:pt idx="1">
                  <c:v>14466.1</c:v>
                </c:pt>
                <c:pt idx="2">
                  <c:v>113398.9</c:v>
                </c:pt>
                <c:pt idx="3">
                  <c:v>49</c:v>
                </c:pt>
                <c:pt idx="4">
                  <c:v>1600.5</c:v>
                </c:pt>
                <c:pt idx="5">
                  <c:v>16693</c:v>
                </c:pt>
                <c:pt idx="6">
                  <c:v>8379.9</c:v>
                </c:pt>
                <c:pt idx="7">
                  <c:v>2446.4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278">
              <a:solidFill>
                <a:schemeClr val="tx1"/>
              </a:solidFill>
              <a:prstDash val="solid"/>
            </a:ln>
          </c:spPr>
          <c:explosion val="30"/>
          <c:dPt>
            <c:idx val="0"/>
            <c:spPr>
              <a:solidFill>
                <a:schemeClr val="accent1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278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557">
          <a:noFill/>
        </a:ln>
      </c:spPr>
    </c:plotArea>
    <c:legend>
      <c:legendPos val="r"/>
      <c:layout>
        <c:manualLayout>
          <c:xMode val="edge"/>
          <c:yMode val="edge"/>
          <c:x val="0.7171561679790025"/>
          <c:y val="0.15698081496483171"/>
          <c:w val="0.26275115919628866"/>
          <c:h val="0.67386091127098735"/>
        </c:manualLayout>
      </c:layout>
      <c:spPr>
        <a:noFill/>
        <a:ln w="2320">
          <a:solidFill>
            <a:schemeClr val="tx1"/>
          </a:solidFill>
          <a:prstDash val="solid"/>
        </a:ln>
      </c:spPr>
      <c:txPr>
        <a:bodyPr/>
        <a:lstStyle/>
        <a:p>
          <a:pPr>
            <a:defRPr sz="1224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3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"/>
          <c:y val="0.37081339712918987"/>
          <c:w val="0.74126984126984163"/>
          <c:h val="0.4449760765550239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FF66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FFFF00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969696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211774961894175"/>
                  <c:y val="-0.1919991520328462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0.12418192679428477"/>
                  <c:y val="-9.740755290621222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7.2088558406810291E-2"/>
                  <c:y val="-0.1631834252822518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2394247737734681E-2"/>
                  <c:y val="-0.21537875552974534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0399483953877252E-2"/>
                  <c:y val="-0.12346764138213759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7.4390868886042766E-2"/>
                  <c:y val="-0.18958136198268091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0.21800917912249546"/>
                  <c:y val="-0.14701760978359271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6.8369265957704123E-2"/>
                  <c:y val="8.842810050045323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%" sourceLinked="0"/>
            <c:spPr>
              <a:noFill/>
              <a:ln w="18199">
                <a:noFill/>
              </a:ln>
            </c:spPr>
            <c:txPr>
              <a:bodyPr/>
              <a:lstStyle/>
              <a:p>
                <a:pPr>
                  <a:defRPr sz="143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517258.6</c:v>
                </c:pt>
                <c:pt idx="1">
                  <c:v>15215.5</c:v>
                </c:pt>
                <c:pt idx="2">
                  <c:v>118101.3</c:v>
                </c:pt>
                <c:pt idx="3">
                  <c:v>16.3</c:v>
                </c:pt>
                <c:pt idx="4">
                  <c:v>1629.3</c:v>
                </c:pt>
                <c:pt idx="5">
                  <c:v>17377.400000000001</c:v>
                </c:pt>
                <c:pt idx="6">
                  <c:v>8610.7999999999938</c:v>
                </c:pt>
                <c:pt idx="7">
                  <c:v>2554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099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9099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Sheet1!$B$1:$I$1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С/х налог</c:v>
                </c:pt>
                <c:pt idx="5">
                  <c:v>Патент</c:v>
                </c:pt>
                <c:pt idx="6">
                  <c:v>НДПИ</c:v>
                </c:pt>
                <c:pt idx="7">
                  <c:v>Гос.пошлина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</c:pie3DChart>
      <c:spPr>
        <a:noFill/>
        <a:ln w="18199">
          <a:noFill/>
        </a:ln>
      </c:spPr>
    </c:plotArea>
    <c:legend>
      <c:legendPos val="r"/>
      <c:layout>
        <c:manualLayout>
          <c:xMode val="edge"/>
          <c:yMode val="edge"/>
          <c:x val="0.71746031746031769"/>
          <c:y val="0.13636363636363635"/>
          <c:w val="0.26984126984126988"/>
          <c:h val="0.67224880382775165"/>
        </c:manualLayout>
      </c:layout>
      <c:spPr>
        <a:noFill/>
        <a:ln w="2275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10"/>
      <c:perspective val="0"/>
    </c:view3D>
    <c:plotArea>
      <c:layout>
        <c:manualLayout>
          <c:layoutTarget val="inner"/>
          <c:xMode val="edge"/>
          <c:yMode val="edge"/>
          <c:x val="0.11870503597122405"/>
          <c:y val="0.34219269102990263"/>
          <c:w val="0.57733812949640251"/>
          <c:h val="0.4219269102990079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 w="10808">
              <a:solidFill>
                <a:schemeClr val="tx1"/>
              </a:solidFill>
              <a:prstDash val="solid"/>
            </a:ln>
          </c:spPr>
          <c:explosion val="28"/>
          <c:dPt>
            <c:idx val="0"/>
            <c:explosion val="11"/>
            <c:spPr>
              <a:solidFill>
                <a:srgbClr val="FF99CC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2"/>
            <c:explosion val="4"/>
            <c:spPr>
              <a:solidFill>
                <a:srgbClr val="FF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8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093716391123367E-3"/>
                  <c:y val="-0.13685860301236374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8.6895379489807245E-3"/>
                  <c:y val="6.7881346517052726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5.036624133590753E-2"/>
                  <c:y val="2.1621803926547851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7332392426149955E-3"/>
                  <c:y val="-3.012403383751007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3.1920375164121682E-2"/>
                  <c:y val="-2.96697192375450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Mode val="edge"/>
                  <c:yMode val="edge"/>
                  <c:x val="9.5323741007194193E-2"/>
                  <c:y val="1.993355481727593E-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6"/>
              <c:layout>
                <c:manualLayout>
                  <c:xMode val="edge"/>
                  <c:yMode val="edge"/>
                  <c:x val="0.28417266187050694"/>
                  <c:y val="0.12624584717608081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7"/>
              <c:layout>
                <c:manualLayout>
                  <c:xMode val="edge"/>
                  <c:yMode val="edge"/>
                  <c:x val="0.28237410071942737"/>
                  <c:y val="0.26578073089701032"/>
                </c:manualLayout>
              </c:layout>
              <c:numFmt formatCode="0%" sourceLinked="0"/>
              <c:spPr>
                <a:noFill/>
                <a:ln w="21616">
                  <a:noFill/>
                </a:ln>
              </c:spPr>
              <c:txPr>
                <a:bodyPr/>
                <a:lstStyle/>
                <a:p>
                  <a:pPr>
                    <a:defRPr sz="83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1616">
                <a:noFill/>
              </a:ln>
            </c:spPr>
            <c:txPr>
              <a:bodyPr/>
              <a:lstStyle/>
              <a:p>
                <a:pPr>
                  <a:defRPr sz="170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55997.7</c:v>
                </c:pt>
                <c:pt idx="1">
                  <c:v>14828</c:v>
                </c:pt>
                <c:pt idx="2">
                  <c:v>20488.8</c:v>
                </c:pt>
                <c:pt idx="3">
                  <c:v>11761.1</c:v>
                </c:pt>
                <c:pt idx="4">
                  <c:v>1158.0999999999999</c:v>
                </c:pt>
              </c:numCache>
            </c:numRef>
          </c:val>
        </c:ser>
      </c:pie3DChart>
      <c:spPr>
        <a:noFill/>
        <a:ln w="2161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956E-2"/>
          <c:y val="0.28857142857142859"/>
          <c:w val="0.60632688927943768"/>
          <c:h val="0.391428571428575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2023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8812210829621248E-2"/>
                  <c:y val="3.9970491083646531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2.0268805258197155E-3"/>
                  <c:y val="-0.1343797166168523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5.1157398281911362E-2"/>
                  <c:y val="-4.436668283469910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6.2468641477112015E-2"/>
                  <c:y val="-3.0650049723472492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5.8842028305098823E-4"/>
                  <c:y val="-6.405453594587105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64367.8</c:v>
                </c:pt>
                <c:pt idx="1">
                  <c:v>15134.9</c:v>
                </c:pt>
                <c:pt idx="2">
                  <c:v>23030.7</c:v>
                </c:pt>
                <c:pt idx="3">
                  <c:v>4000</c:v>
                </c:pt>
                <c:pt idx="4">
                  <c:v>1192.4000000000001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1.6216216216216221E-2"/>
          <c:y val="0.41000000000000031"/>
          <c:w val="0.6918918918918967"/>
          <c:h val="0.2040000000000000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rgbClr val="FF99CC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4.5954244384568826E-2"/>
                  <c:y val="2.4882967392386986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1.7813855467630096E-3"/>
                  <c:y val="-4.1168378897609798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2.173832537125505E-2"/>
                  <c:y val="-1.7753102263784827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9779369812839832E-2"/>
                  <c:y val="-2.4418336499367841E-2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-8.4500570062683474E-3"/>
                  <c:y val="-3.777705792990714E-3"/>
                </c:manualLayout>
              </c:layout>
              <c:numFmt formatCode="0%" sourceLinked="0"/>
              <c:spPr>
                <a:noFill/>
                <a:ln w="25769">
                  <a:noFill/>
                </a:ln>
              </c:spPr>
              <c:txPr>
                <a:bodyPr/>
                <a:lstStyle/>
                <a:p>
                  <a:pPr>
                    <a:defRPr sz="175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numFmt formatCode="0%" sourceLinked="0"/>
            <c:spPr>
              <a:noFill/>
              <a:ln w="25769">
                <a:noFill/>
              </a:ln>
            </c:spPr>
            <c:txPr>
              <a:bodyPr/>
              <a:lstStyle/>
              <a:p>
                <a:pPr>
                  <a:defRPr sz="2207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Percent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70443.8</c:v>
                </c:pt>
                <c:pt idx="1">
                  <c:v>15134.9</c:v>
                </c:pt>
                <c:pt idx="2">
                  <c:v>23936.3</c:v>
                </c:pt>
                <c:pt idx="3">
                  <c:v>4184</c:v>
                </c:pt>
                <c:pt idx="4">
                  <c:v>1278.5999999999999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84">
              <a:solidFill>
                <a:schemeClr val="tx1"/>
              </a:solidFill>
              <a:prstDash val="solid"/>
            </a:ln>
          </c:spPr>
          <c:explosion val="33"/>
          <c:dPt>
            <c:idx val="0"/>
            <c:spPr>
              <a:solidFill>
                <a:schemeClr val="accent1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884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576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09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30"/>
      <c:perspective val="0"/>
    </c:view3D>
    <c:plotArea>
      <c:layout>
        <c:manualLayout>
          <c:layoutTarget val="inner"/>
          <c:xMode val="edge"/>
          <c:yMode val="edge"/>
          <c:x val="5.7996485061511956E-2"/>
          <c:y val="0.28857142857142859"/>
          <c:w val="0.60632688927943768"/>
          <c:h val="0.3914285714285755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2025 г</c:v>
                </c:pt>
              </c:strCache>
            </c:strRef>
          </c:tx>
          <c:spPr>
            <a:solidFill>
              <a:schemeClr val="accent1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rgbClr val="FF99CC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80008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3044320740135082E-2"/>
                  <c:y val="1.846312759292186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1"/>
              <c:layout>
                <c:manualLayout>
                  <c:x val="0"/>
                  <c:y val="-5.6953009906019814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2"/>
              <c:layout>
                <c:manualLayout>
                  <c:x val="6.2538726044735468E-2"/>
                  <c:y val="-4.011988823977648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3"/>
              <c:layout>
                <c:manualLayout>
                  <c:x val="-3.6870106741636002E-2"/>
                  <c:y val="-3.0713064092794853E-2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Lbl>
              <c:idx val="4"/>
              <c:layout>
                <c:manualLayout>
                  <c:x val="5.3463110852253401E-2"/>
                  <c:y val="-6.4658369316738734E-3"/>
                </c:manualLayout>
              </c:layout>
              <c:numFmt formatCode="0%" sourceLinked="0"/>
              <c:spPr>
                <a:noFill/>
                <a:ln w="20560">
                  <a:noFill/>
                </a:ln>
              </c:spPr>
              <c:txPr>
                <a:bodyPr/>
                <a:lstStyle/>
                <a:p>
                  <a:pPr>
                    <a:defRPr sz="1619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Percent val="1"/>
            </c:dLbl>
            <c:delete val="1"/>
          </c:dLbls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77129.5</c:v>
                </c:pt>
                <c:pt idx="1">
                  <c:v>15134.9</c:v>
                </c:pt>
                <c:pt idx="2">
                  <c:v>24817.3</c:v>
                </c:pt>
                <c:pt idx="3">
                  <c:v>4355.5</c:v>
                </c:pt>
                <c:pt idx="4">
                  <c:v>1303.4000000000001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280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028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Доходы от использования имущества, находщегося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Продажа имущества, находящегося в муниципальной собственности</c:v>
                </c:pt>
                <c:pt idx="3">
                  <c:v>Штрафы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</c:pie3DChart>
      <c:spPr>
        <a:noFill/>
        <a:ln w="2056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1668D-FC04-4EC5-B65F-1819145DE266}" type="datetimeFigureOut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0CB8-9E10-459D-BC17-12B24EADB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50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D0CB8-9E10-459D-BC17-12B24EADB3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F879-5AE9-4D29-A13D-7D5480EA964E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27E2-6A9B-42B9-91B5-F2A74B2B2872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D9B2-0AA3-44AB-93DF-D9EAE229BB3D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FFC-80B6-4CAA-A5F9-9BB11340DB1D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32FF0-39B6-4D07-9328-4BA6ED5B766E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8D3F-F3BD-46BB-9B3B-61CF297223C1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3444-0F81-4208-A33E-F60A7B327DD3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3910-8250-4267-A879-69CCBFD09EEA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B92E-846F-4283-85CC-70F481E0695D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3001-9C7C-49DE-8FB2-A7A113C3B901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FF5F-33A2-47D7-8843-38BB9BA8ACF5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4914-E1BD-4A1E-8BA1-ECAA2381CDFF}" type="datetime1">
              <a:rPr lang="ru-RU" smtClean="0"/>
              <a:pPr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tion@regt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42852"/>
            <a:ext cx="871543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8643998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D:\Desktop\681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25136" cy="717341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-828600" y="5445224"/>
            <a:ext cx="108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На основе решения Думы Томского района №154 от 15.12.2022</a:t>
            </a:r>
          </a:p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 «Об утверждении бюджета  Томского района на 2023 год  и плановый период 2024 и 2025 годов</a:t>
            </a:r>
            <a:endParaRPr lang="ru-RU" dirty="0">
              <a:solidFill>
                <a:srgbClr val="EBFA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6741368"/>
            <a:ext cx="2460756" cy="369332"/>
          </a:xfrm>
          <a:prstGeom prst="rect">
            <a:avLst/>
          </a:prstGeom>
          <a:scene3d>
            <a:camera prst="orthographicFront"/>
            <a:lightRig rig="freezing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ТОМСКИЙ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b="1" dirty="0">
              <a:solidFill>
                <a:srgbClr val="EBFA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10297144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55776" y="5085184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БЮДЖЕТ   ДЛЯ   ГРАЖДАН</a:t>
            </a:r>
          </a:p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На основе решения Думы Томского района №154 от 15.12.2022</a:t>
            </a:r>
          </a:p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 «Об утверждении бюджета  Томского района на 2023 год  и плановый период 2024 и 2025 годов</a:t>
            </a:r>
            <a:endParaRPr lang="ru-RU" dirty="0">
              <a:solidFill>
                <a:srgbClr val="EBFA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652534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ТОМСКИЙ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EBFAFF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b="1" dirty="0">
              <a:solidFill>
                <a:srgbClr val="EBFA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 ПАРАМЕТРЫ  БЮДЖЕТА ТОМСКОГО  РАЙОНА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1" y="1628800"/>
          <a:ext cx="8215370" cy="183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27"/>
                <a:gridCol w="1971689"/>
                <a:gridCol w="2190765"/>
                <a:gridCol w="1971689"/>
              </a:tblGrid>
              <a:tr h="3508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94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2 944 041,3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2 641 767,8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2 694 670,1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279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2 944 041,3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2 641 767,8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2 694 670,1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5567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Финансовый  результат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9" y="119675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933056"/>
            <a:ext cx="5184576" cy="64633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– это бюджет,  в котором доходы соответствуют расходам</a:t>
            </a:r>
            <a:endParaRPr lang="ru-RU" b="1" dirty="0">
              <a:ln/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707904" y="4929198"/>
          <a:ext cx="5328592" cy="171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368152"/>
                <a:gridCol w="1296144"/>
                <a:gridCol w="1152128"/>
              </a:tblGrid>
              <a:tr h="381635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36 123,2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32 414,3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33 063,4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6786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36 123,2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32 414,3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33 063,4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56376" y="4653136"/>
            <a:ext cx="1008112" cy="27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1" name="Picture 1" descr="Q:\Бюджет\БЮДЖЕТ ДЛЯ ГРАЖДАН\2020\Безымянный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214678" cy="265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ДОХОДОВ  БЮДЖЕТА  ТОМСКОГО 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79512" y="764704"/>
            <a:ext cx="2736304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3275856" y="764704"/>
            <a:ext cx="2664296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372200" y="764704"/>
            <a:ext cx="2592288" cy="792088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929198"/>
            <a:ext cx="3339455" cy="1728192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929198"/>
            <a:ext cx="3470350" cy="1759843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доходы физических лиц;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-акцизы по подакцизным товарам (продукции), производимым на территории Российской Федерации;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упрощенной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налог на вмененный доход;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-единый сельскохозяйственный налог;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-налог, взимаемый в связи с применением патентной системы налогообложения;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-налог на добычу общераспространенных полезных ископаемых;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-государственная пошлина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700808"/>
            <a:ext cx="2664296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использования имущества, находящегося в муниципальной собственности;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-платежи при пользовании природными ресурсами;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-доходы от продажи материальных и нематериальных активов;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-штрафы, санкции, возмещение ущерба;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неналоговые доходы 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700808"/>
            <a:ext cx="2448272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бюджета Томской области: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бюджетов сельских поселений;</a:t>
            </a: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998" y="-1843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09634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ТОМСКОГО РАЙОНА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365104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66429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980728"/>
            <a:ext cx="25922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2023 -  572 581,2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2024 -  603 543,0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2025 -  680 763,2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980728"/>
            <a:ext cx="24482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2023 – 107 725,8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2024  - 114 977,6 тыс.руб.</a:t>
            </a:r>
          </a:p>
          <a:p>
            <a:r>
              <a:rPr lang="ru-RU" sz="1600" i="1" dirty="0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2025  - 122 </a:t>
            </a:r>
            <a:r>
              <a:rPr lang="ru-RU" sz="1600" i="1" smtClean="0">
                <a:solidFill>
                  <a:srgbClr val="551472"/>
                </a:solidFill>
                <a:latin typeface="Times New Roman" pitchFamily="18" charset="0"/>
                <a:cs typeface="Times New Roman" pitchFamily="18" charset="0"/>
              </a:rPr>
              <a:t>740,6 тыс.руб.</a:t>
            </a:r>
            <a:endParaRPr lang="ru-RU" sz="1600" i="1" dirty="0">
              <a:solidFill>
                <a:srgbClr val="55147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500570"/>
            <a:ext cx="32403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бюджета Томской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2023 -  2 209 233,4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2024 -  1 868 334,3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2025 - 1 835 759,0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437112"/>
            <a:ext cx="24482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поступления из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бюджетов сельских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поселений: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2023  -  54 500,9 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2024  -  54 912,9  тыс.руб.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2025  -  55 407,3  тыс.руб.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-1620000">
            <a:off x="2901683" y="4943771"/>
            <a:ext cx="1504435" cy="933370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6120000">
            <a:off x="5221939" y="4662083"/>
            <a:ext cx="938425" cy="1499905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780000">
            <a:off x="6219821" y="2455741"/>
            <a:ext cx="865193" cy="1498258"/>
          </a:xfrm>
          <a:prstGeom prst="curvedLeft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4320000">
            <a:off x="1745413" y="2748866"/>
            <a:ext cx="1489399" cy="892252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ТОМСКОГО  РАЙОНА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-16411" y="792163"/>
          <a:ext cx="9077861" cy="606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80312" y="609329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79512" y="764704"/>
          <a:ext cx="4392488" cy="334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4791075" y="982663"/>
          <a:ext cx="4270375" cy="350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/>
        </p:nvGraphicFramePr>
        <p:xfrm>
          <a:off x="0" y="3883025"/>
          <a:ext cx="4572000" cy="297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4761446" y="3930650"/>
          <a:ext cx="4382554" cy="292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411760" y="764704"/>
            <a:ext cx="136815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764704"/>
            <a:ext cx="1274440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3573016"/>
            <a:ext cx="144016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630932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ТОМСКОГО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0" y="1052736"/>
          <a:ext cx="47160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5076056" y="1124744"/>
          <a:ext cx="44644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99792" y="836712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836712"/>
            <a:ext cx="127444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84984"/>
            <a:ext cx="1368152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284984"/>
            <a:ext cx="122413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84368" y="5589240"/>
            <a:ext cx="1080120" cy="360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6165304"/>
            <a:ext cx="1800200" cy="576064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6165304"/>
            <a:ext cx="1728192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6165304"/>
            <a:ext cx="2088232" cy="576064"/>
          </a:xfrm>
          <a:prstGeom prst="rect">
            <a:avLst/>
          </a:prstGeom>
          <a:solidFill>
            <a:srgbClr val="F6FC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Продажа имущества, находящегося в муниципальной собственности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6165304"/>
            <a:ext cx="1274440" cy="576064"/>
          </a:xfrm>
          <a:prstGeom prst="rect">
            <a:avLst/>
          </a:prstGeom>
          <a:solidFill>
            <a:srgbClr val="5514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336" y="6165304"/>
            <a:ext cx="1368152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467544" y="2204864"/>
          <a:ext cx="4143404" cy="557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679950" y="3501008"/>
          <a:ext cx="446405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-252536" y="764704"/>
          <a:ext cx="9880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6165304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ТОМСКОГО 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764709"/>
          <a:ext cx="8893651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797"/>
                <a:gridCol w="1527712"/>
                <a:gridCol w="1578415"/>
                <a:gridCol w="1490727"/>
              </a:tblGrid>
              <a:tr h="1047734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200 917,4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183 554,8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188 098,9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445,8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142 288,8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149 498,6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259,8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65 634,6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78 194,2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130 399,0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1 924 043,4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1 948 574,3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957,1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119 837,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122 532,1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747,1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66 086,7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66 900,1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81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276,9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25 207,3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25 217,3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39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27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131</a:t>
                      </a:r>
                      <a:r>
                        <a:rPr lang="ru-RU" sz="1600" i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738,2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111 964,4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112 504,6</a:t>
                      </a:r>
                      <a:endParaRPr lang="ru-RU" sz="1600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3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2 944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041,3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2 641 767,8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2 694 670,1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8148" y="428604"/>
            <a:ext cx="1440160" cy="480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ТОМСКОГО РАЙОНА В 2023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20688"/>
          <a:ext cx="9144000" cy="62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  БЮДЖЕТ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2016 года бюджет Томского района формируются в новом «программном» формате на основе муниципальных программ. Муниципальная программа — это инструмент программно-целевого планирования и управления  муниципальными финансами. Каждая программа увязывает бюджетные ассигнования с результатами  их использования для достижения заявленных целей. Программный бюджет призван повысить качество формирования и исполнения главного финансового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636912"/>
            <a:ext cx="2736304" cy="86409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малого и среднего предпринимательства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условий и охраны труда 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77072"/>
            <a:ext cx="252028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образования в Томском районе»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364502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«Социальное развитие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2636912"/>
            <a:ext cx="266429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сельскохозяйственного производства</a:t>
            </a:r>
          </a:p>
          <a:p>
            <a:r>
              <a:rPr lang="ru-RU" sz="1400" b="1" i="1" dirty="0" smtClean="0">
                <a:solidFill>
                  <a:schemeClr val="tx1"/>
                </a:solidFill>
              </a:rPr>
              <a:t>Томского района»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 имуществом Томского района 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733256"/>
            <a:ext cx="2880320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МП «Эффективное управление муниципальными финансами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5733256"/>
            <a:ext cx="2915816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«Улучшение комфортности проживания на территории Томского района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725144"/>
            <a:ext cx="2808312" cy="91440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«Развитие информационного общества в Томском районе »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19872" y="5445224"/>
            <a:ext cx="2520280" cy="10081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«Обеспечение безопасности населения Томского района»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7864" y="2636912"/>
            <a:ext cx="2736304" cy="115212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МП «Формирование современной среды и архитектурного облика Томского района»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жители Томского района.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Управление финансов Администрации Томского района предлагает вам очередную редакцию «Бюджета для граждан»,  подготовленную на основе решения Думы Томского района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«Об утверждении бюджета Томского района на 2023 год  и плановый период 2024 и 2025 годов»</a:t>
            </a:r>
            <a:r>
              <a:rPr kumimoji="0" lang="ru-RU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Бюджет для граждан - это упрощенная версия бюджетного документа, которая использует неформальный язык и доступные форматы.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Целью направления  вам информации о формировании бюджета района в доступной форме  является повышение финансовой  грамотности населения, мотивация граждан на обратную связь, подготовку обращений и местных инициатив.</a:t>
            </a: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В настоящем выпуске «Бюджета для граждан» мы познакомим вас с основами формирования бюджета, представим общие сведения о доходах и расходах бюджета,  информацию о планируемых объемах расходов на реализацию муниципальных программ Томского района.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Н.Н. Чернова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Заместитель Главы Томского района </a:t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– начальник Управления финансов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Tureckova\AppData\Local\Microsoft\Windows\INetCache\Content.Outlook\LNSI9GPK\IMG_3076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45638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ПРОГРАММЫ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4705"/>
          <a:ext cx="9144000" cy="622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/>
                <a:gridCol w="4605092"/>
                <a:gridCol w="1428760"/>
                <a:gridCol w="1357322"/>
                <a:gridCol w="1357290"/>
              </a:tblGrid>
              <a:tr h="5764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Муниципальные программы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2024 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2025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80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в Томском районе"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условий и охраны труда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327.5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 имуществом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8 293.1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434,0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"Эффективное управление муниципальными финансами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134 855.4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114 581,5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115 121,7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62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сельскохозяйственного производства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77 280,5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4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образования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2 083 342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1 878 868,0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1 903 398,9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"Социальное развитие Томского района"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243 104,6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232 537,4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236 092,8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информационного общества в Томском районе"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5 588,0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1988,0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68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"Улучшение комфортности проживания на территории Томского района"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70 435,3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51 736,5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64 296,1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"Обеспечение безопасности населения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"Формирование современной среды и архитектурного облика Томского района"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59 170,7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31560,0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37 894,4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5859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683 423,7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2 391 111,9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2 438 632,4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 И  НЕПРОГРАММНЫЕ  РАСХОДЫ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Ilavskaya\Desktop\картинки бюджет\depositphotos_24121557-stock-photo-3d-accounting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786050" cy="3888432"/>
          </a:xfrm>
          <a:prstGeom prst="rect">
            <a:avLst/>
          </a:prstGeom>
          <a:noFill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110543" y="476672"/>
          <a:ext cx="7852607" cy="48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96336" y="3645024"/>
            <a:ext cx="1080120" cy="4320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Доля, %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41167"/>
          <a:ext cx="9144001" cy="194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2000264"/>
                <a:gridCol w="1785950"/>
                <a:gridCol w="1928795"/>
              </a:tblGrid>
              <a:tr h="3869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45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2 683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423,7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2 391 111,9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2 438 632,4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FF00FF"/>
                    </a:solidFill>
                  </a:tcPr>
                </a:tc>
              </a:tr>
              <a:tr h="445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260 617,6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250 655,9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256 037,7</a:t>
                      </a:r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rgbClr val="66FF99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2 944 041,3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641 767,8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694 670,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668344" y="4653136"/>
            <a:ext cx="14756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E:\Бюджет для граждан 2019 Томский район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052736"/>
            <a:ext cx="8215370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Информационный сборник подготовлен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Управлением финансов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Администрации Томского района</a:t>
            </a:r>
          </a:p>
          <a:p>
            <a:pPr algn="ctr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Томск,  пр. Фрунзе 59 «а»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44-23-66, факс  44-23-70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algn="ctr">
              <a:buNone/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reception@regtom.ru</a:t>
            </a: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Главы Томского района - начальник  Управления финансов Администрации Томского района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Чернова Надежда Николаевна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9-00 до 18-00,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перерыв с 12-30 до 13-30.</a:t>
            </a:r>
          </a:p>
          <a:p>
            <a:pPr algn="ct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getwallpapers.com/wallpaper/full/0/0/4/574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1" i="0" u="none" strike="noStrike" kern="1200" cap="none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3" descr="C:\Users\Ilavskaya\Desktop\Бюджет для граждан 2019\фото 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728192" cy="2166937"/>
          </a:xfrm>
          <a:prstGeom prst="rect">
            <a:avLst/>
          </a:prstGeom>
          <a:noFill/>
        </p:spPr>
      </p:pic>
      <p:pic>
        <p:nvPicPr>
          <p:cNvPr id="8" name="Picture 2" descr="D:\Documents\Desktop\Лучший Мо\кар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5976664" cy="6462504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6012160" y="4005064"/>
            <a:ext cx="31318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Томского района составляет                                                                                                                                                     10 064,2 км²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 района -81,5 тыс.человек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В состав Томского района входят 19 сельских  поселений, 128 населенных пунктов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686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12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это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Консолидированный бюджет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94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Российской Федерации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11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бюджета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поступающие в бюджет денежные средства, за исключением средств, являющихся источниками финансирования дефицита бюджета.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12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выплачиваемые из бюджета денежные средства, за исключением средств, являющихся источниками финансирования дефицита бюджет.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3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расходов бюджета над его доходами.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4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 бюджета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превышение доходов бюджета над его расходами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7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Сводная бюджетная роспись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документ, который составляется и ведется финансовым органом (органом управления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Текущий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Очередной финансовый год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год, следующий за текущим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Плановый период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два финансовых года, следующие за очередным финансовым годом.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(получатель средств соответствующего бюджета) - орган государственной власти (государственный орган), управления государственным внебюджетным фондом, орган местного самоуправления, орган местной администрации, находящееся в ведении главного распорядителя (распорядителя) бюджетных средств казенное учреждение, имеющие право на принятие и (или) исполнение бюджетных обязательств от имени публично-правового образования за счет средств соответствующего бюджета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4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ассигнования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предельные объемы денежных средств, предусмотренных в соответствующем финансовом году для исполнения бюджетных обязательств.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4624"/>
          <a:ext cx="9144000" cy="6774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ГЛОССАРИЙ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Главный распорядитель бюджетных средств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(главный распорядитель средств соответствующего бюджета) -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настоящим Кодексом.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22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отношения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4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межбюджетные трансферты, предоставляемые на безвозмездной и безвозвратной основе без установления направлений их использования.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318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–межбюджетные трансферты, предоставляемые в целях финансового обеспечения расходных обязательств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возникающих при выполнении государственных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полномочий Российской Федерации (субъекта Российской Федерации), переданных для осуществления органам местного самоуправления в установленном порядке.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646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–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бюджетные средства, передаваемые бюджету другого уровня, юридическому  и физическому лицам на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условиях долевого финансирования целевых расходов.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1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Налогоплательщики -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организации и физические лица, на которых возлагается обязанность по уплате налогов в соответствии с Налоговым кодексом Российской Федерации.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 БЮДЖЕТА ТОМСКОГО РАЙОНА ОСНОВЫВАЕТСЯ  НА: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7992888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Положениях послания Президента РФ Федеральному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собранию РФ, определяющих бюджетную политику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708920"/>
            <a:ext cx="604867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«Томский район»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221088"/>
            <a:ext cx="7776864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517232"/>
            <a:ext cx="612068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Томского района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ПРАВОВЫЕ АКТЫ, РЕГУЛИРУЮЩИЕ   БЮДЖЕТНЫЕ  ПРАВООТНОШЕНИЯ В ТОМСКОМ  РАЙОНЕ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772816"/>
            <a:ext cx="3543687" cy="2016224"/>
            <a:chOff x="1815" y="292204"/>
            <a:chExt cx="3220159" cy="1211893"/>
          </a:xfrm>
          <a:scene3d>
            <a:camera prst="orthographicFront"/>
            <a:lightRig rig="threePt" dir="t"/>
          </a:scene3d>
        </p:grpSpPr>
        <p:sp>
          <p:nvSpPr>
            <p:cNvPr id="6" name="Нашивка 5"/>
            <p:cNvSpPr/>
            <p:nvPr/>
          </p:nvSpPr>
          <p:spPr>
            <a:xfrm>
              <a:off x="1815" y="292204"/>
              <a:ext cx="3220159" cy="1211893"/>
            </a:xfrm>
            <a:prstGeom prst="chevron">
              <a:avLst/>
            </a:prstGeom>
            <a:solidFill>
              <a:schemeClr val="accent3">
                <a:lumMod val="60000"/>
                <a:lumOff val="40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53843" y="292204"/>
              <a:ext cx="1862185" cy="12118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Конституция Российской Федерации</a:t>
              </a:r>
              <a:endParaRPr lang="ru-RU" sz="1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843808" y="1772816"/>
            <a:ext cx="3425262" cy="1944216"/>
            <a:chOff x="2733048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9" name="Нашивка 8"/>
            <p:cNvSpPr/>
            <p:nvPr/>
          </p:nvSpPr>
          <p:spPr>
            <a:xfrm>
              <a:off x="2733048" y="237639"/>
              <a:ext cx="3137230" cy="1254892"/>
            </a:xfrm>
            <a:prstGeom prst="chevron">
              <a:avLst/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3590435" y="237639"/>
              <a:ext cx="165239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Бюджетный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18738" y="1700808"/>
            <a:ext cx="3425262" cy="2016224"/>
            <a:chOff x="5431066" y="237639"/>
            <a:chExt cx="3137230" cy="1254892"/>
          </a:xfrm>
          <a:scene3d>
            <a:camera prst="orthographicFront"/>
            <a:lightRig rig="threePt" dir="t"/>
          </a:scene3d>
        </p:grpSpPr>
        <p:sp>
          <p:nvSpPr>
            <p:cNvPr id="12" name="Нашивка 11"/>
            <p:cNvSpPr/>
            <p:nvPr/>
          </p:nvSpPr>
          <p:spPr>
            <a:xfrm>
              <a:off x="5431066" y="237639"/>
              <a:ext cx="3137230" cy="1254892"/>
            </a:xfrm>
            <a:prstGeom prst="chevron">
              <a:avLst/>
            </a:prstGeom>
            <a:solidFill>
              <a:schemeClr val="accent6">
                <a:lumMod val="60000"/>
                <a:lumOff val="40000"/>
                <a:alpha val="90000"/>
              </a:scheme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6359342" y="237639"/>
              <a:ext cx="1581507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Налоговый кодекс Российской Федерации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0" y="4077072"/>
            <a:ext cx="3839380" cy="2160240"/>
            <a:chOff x="4262" y="1704200"/>
            <a:chExt cx="3515852" cy="1280745"/>
          </a:xfrm>
          <a:scene3d>
            <a:camera prst="orthographicFront"/>
            <a:lightRig rig="threePt" dir="t"/>
          </a:scene3d>
        </p:grpSpPr>
        <p:sp>
          <p:nvSpPr>
            <p:cNvPr id="15" name="Нашивка 14"/>
            <p:cNvSpPr/>
            <p:nvPr/>
          </p:nvSpPr>
          <p:spPr>
            <a:xfrm>
              <a:off x="4262" y="1704200"/>
              <a:ext cx="3515852" cy="1280745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959930" y="1704200"/>
              <a:ext cx="1919812" cy="12807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ФЗ №131 от 06.10.03 «Об общих принципах организации местного самоуправления в Российской Федерации»</a:t>
              </a:r>
              <a:endParaRPr lang="ru-RU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3808" y="4077072"/>
            <a:ext cx="3574942" cy="2232248"/>
            <a:chOff x="3071835" y="1714517"/>
            <a:chExt cx="2998878" cy="1254892"/>
          </a:xfrm>
          <a:scene3d>
            <a:camera prst="orthographicFront"/>
            <a:lightRig rig="threePt" dir="t"/>
          </a:scene3d>
        </p:grpSpPr>
        <p:sp>
          <p:nvSpPr>
            <p:cNvPr id="18" name="Нашивка 17"/>
            <p:cNvSpPr/>
            <p:nvPr/>
          </p:nvSpPr>
          <p:spPr>
            <a:xfrm>
              <a:off x="3071835" y="1714517"/>
              <a:ext cx="2998878" cy="1254892"/>
            </a:xfrm>
            <a:prstGeom prst="chevron">
              <a:avLst/>
            </a:prstGeom>
            <a:solidFill>
              <a:srgbClr val="FFFF00">
                <a:alpha val="90000"/>
              </a:srgbClr>
            </a:solidFill>
            <a:sp3d>
              <a:bevelT w="165100" prst="coolSlant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3796691" y="1714517"/>
              <a:ext cx="1751736" cy="12548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Нормативные акты Томской области, муниципальные правовые акты Томского района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0112" y="4149080"/>
            <a:ext cx="3563888" cy="2088232"/>
            <a:chOff x="8436258" y="2181008"/>
            <a:chExt cx="3008906" cy="1201249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>
              <a:off x="8436258" y="2181008"/>
              <a:ext cx="3008906" cy="1201249"/>
            </a:xfrm>
            <a:prstGeom prst="chevron">
              <a:avLst/>
            </a:prstGeom>
            <a:solidFill>
              <a:srgbClr val="7030A0"/>
            </a:solidFill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9287383" y="2181008"/>
              <a:ext cx="1525139" cy="1080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Times New Roman" pitchFamily="18" charset="0"/>
                  <a:cs typeface="Times New Roman" pitchFamily="18" charset="0"/>
                </a:rPr>
                <a:t>Устав муниципального образования «Томский район»</a:t>
              </a: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Ilavskaya\Desktop\Бюджет для граждан 2019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1714488"/>
            <a:ext cx="2034464" cy="45874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финансовой системы района при безусловном исполнении всех принятых обязательств наиболее эффективным способом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</a:rPr>
              <a:t> Реализация мер по повышению эффективности управления бюджетными расходами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178592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интеграция национальных проектов в муниципальные программы Томского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2428868"/>
            <a:ext cx="60486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практики осуществления бюджетных расходов на проектных принципах управления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3214686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управления муниципальным имуществом и сетью учреждений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28860" y="1785926"/>
            <a:ext cx="36004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250030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3214686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 ОСНОВНЫЕ ЗАДАЧИ БЮДЖЕТНОЙ ПОЛИТИКИ  ТОМСКОГО РАЙОНА НА 2023 ГОД И ПЛАНОВЫЙ ПЕРИОД 2024-2025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8926" y="3929066"/>
            <a:ext cx="6048672" cy="4320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8926" y="4500570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8926" y="5143512"/>
            <a:ext cx="604867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8926" y="5786454"/>
            <a:ext cx="604867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428860" y="4500570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428860" y="514351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428860" y="5857892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28860" y="3857628"/>
            <a:ext cx="43204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планирования расходов на финансовое обеспечение муниципальных заданий на оказание муниципальных услуг (выполнение работ)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0364" y="400050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0364" y="450057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технологий и процедур планирования, исполнения расходов бюджета Томского района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514351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механизмов мониторинга и контроля реализации муниципальных программ Томского района;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2084</Words>
  <Application>Microsoft Office PowerPoint</Application>
  <PresentationFormat>Экран (4:3)</PresentationFormat>
  <Paragraphs>451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Илавская Анна Ивановна</dc:creator>
  <cp:lastModifiedBy>Kornyakova</cp:lastModifiedBy>
  <cp:revision>1314</cp:revision>
  <dcterms:created xsi:type="dcterms:W3CDTF">2017-11-14T03:01:15Z</dcterms:created>
  <dcterms:modified xsi:type="dcterms:W3CDTF">2022-12-23T03:27:54Z</dcterms:modified>
</cp:coreProperties>
</file>