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314" r:id="rId3"/>
    <p:sldId id="315" r:id="rId4"/>
    <p:sldId id="316" r:id="rId5"/>
    <p:sldId id="317" r:id="rId6"/>
    <p:sldId id="319" r:id="rId7"/>
    <p:sldId id="320" r:id="rId8"/>
    <p:sldId id="321" r:id="rId9"/>
    <p:sldId id="322" r:id="rId10"/>
    <p:sldId id="323" r:id="rId11"/>
    <p:sldId id="328" r:id="rId12"/>
    <p:sldId id="324" r:id="rId13"/>
    <p:sldId id="326" r:id="rId14"/>
    <p:sldId id="329" r:id="rId15"/>
    <p:sldId id="331" r:id="rId16"/>
    <p:sldId id="339" r:id="rId17"/>
    <p:sldId id="333" r:id="rId18"/>
    <p:sldId id="334" r:id="rId19"/>
    <p:sldId id="335" r:id="rId20"/>
    <p:sldId id="336" r:id="rId21"/>
    <p:sldId id="337" r:id="rId22"/>
    <p:sldId id="33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7F5B0"/>
    <a:srgbClr val="EBFAFF"/>
    <a:srgbClr val="551472"/>
    <a:srgbClr val="66FF99"/>
    <a:srgbClr val="FF00FF"/>
    <a:srgbClr val="FF99CC"/>
    <a:srgbClr val="F6FC0C"/>
    <a:srgbClr val="AA8034"/>
    <a:srgbClr val="39A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6358" autoAdjust="0"/>
  </p:normalViewPr>
  <p:slideViewPr>
    <p:cSldViewPr>
      <p:cViewPr>
        <p:scale>
          <a:sx n="100" d="100"/>
          <a:sy n="100" d="100"/>
        </p:scale>
        <p:origin x="-194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156250000000004"/>
          <c:y val="3.2941176470588425E-2"/>
          <c:w val="0.56562500000000293"/>
          <c:h val="0.835294117647058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  <a:ln w="1856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087549981487963E-2"/>
                  <c:y val="1.31289461056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116099810021227E-2"/>
                  <c:y val="8.6563944344463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519649638554633E-2"/>
                  <c:y val="2.401153639346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23569946708819E-2"/>
                  <c:y val="3.16059636171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7136">
                <a:noFill/>
              </a:ln>
            </c:spPr>
            <c:txPr>
              <a:bodyPr rot="-2880000" vert="horz"/>
              <a:lstStyle/>
              <a:p>
                <a:pPr algn="ctr">
                  <a:defRPr sz="149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Sheet1!$B$2:$E$2</c:f>
              <c:numCache>
                <c:formatCode>#,##0.0</c:formatCode>
                <c:ptCount val="4"/>
                <c:pt idx="0">
                  <c:v>729074.5</c:v>
                </c:pt>
                <c:pt idx="1">
                  <c:v>802397.1</c:v>
                </c:pt>
                <c:pt idx="2">
                  <c:v>858193.9</c:v>
                </c:pt>
                <c:pt idx="3">
                  <c:v>980318.5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CC00"/>
            </a:solidFill>
            <a:ln w="1856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893442670580692E-2"/>
                  <c:y val="1.411764705882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415267429188742E-2"/>
                  <c:y val="-3.3245473547905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136717600654985E-2"/>
                  <c:y val="-7.0931915132918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483167772122024E-2"/>
                  <c:y val="-2.4334213747855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7136">
                <a:noFill/>
              </a:ln>
            </c:spPr>
            <c:txPr>
              <a:bodyPr rot="-2700000" vert="horz"/>
              <a:lstStyle/>
              <a:p>
                <a:pPr algn="ctr">
                  <a:defRPr sz="146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Sheet1!$B$3:$E$3</c:f>
              <c:numCache>
                <c:formatCode>#,##0.0</c:formatCode>
                <c:ptCount val="4"/>
                <c:pt idx="0">
                  <c:v>3600090.7</c:v>
                </c:pt>
                <c:pt idx="1">
                  <c:v>2295514</c:v>
                </c:pt>
                <c:pt idx="2">
                  <c:v>2167372</c:v>
                </c:pt>
                <c:pt idx="3">
                  <c:v>2113914.7000000002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4322688"/>
        <c:axId val="94324224"/>
        <c:axId val="0"/>
      </c:bar3DChart>
      <c:catAx>
        <c:axId val="9432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4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4324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324224"/>
        <c:scaling>
          <c:orientation val="minMax"/>
        </c:scaling>
        <c:delete val="0"/>
        <c:axPos val="l"/>
        <c:majorGridlines>
          <c:spPr>
            <a:ln w="4642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7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4322688"/>
        <c:crosses val="autoZero"/>
        <c:crossBetween val="between"/>
      </c:valAx>
      <c:spPr>
        <a:noFill/>
        <a:ln w="37136">
          <a:noFill/>
        </a:ln>
      </c:spPr>
    </c:plotArea>
    <c:legend>
      <c:legendPos val="r"/>
      <c:layout>
        <c:manualLayout>
          <c:xMode val="edge"/>
          <c:yMode val="edge"/>
          <c:x val="0.75857616678642659"/>
          <c:y val="0.36941176470588438"/>
          <c:w val="0.23829875782411741"/>
          <c:h val="0.27058823529411907"/>
        </c:manualLayout>
      </c:layout>
      <c:overlay val="0"/>
      <c:spPr>
        <a:noFill/>
        <a:ln w="4642">
          <a:solidFill>
            <a:schemeClr val="tx1"/>
          </a:solidFill>
          <a:prstDash val="solid"/>
        </a:ln>
      </c:spPr>
      <c:txPr>
        <a:bodyPr/>
        <a:lstStyle/>
        <a:p>
          <a:pPr>
            <a:defRPr sz="2186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70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18343015606339"/>
          <c:y val="2.5464379212826696E-2"/>
          <c:w val="0.59167874420581745"/>
          <c:h val="0.889266827017755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 w="15833">
              <a:solidFill>
                <a:schemeClr val="tx1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Sheet1!$B$2:$E$2</c:f>
              <c:numCache>
                <c:formatCode>#,##0.0</c:formatCode>
                <c:ptCount val="4"/>
                <c:pt idx="0">
                  <c:v>449407.8</c:v>
                </c:pt>
                <c:pt idx="1">
                  <c:v>211769.60000000001</c:v>
                </c:pt>
                <c:pt idx="2">
                  <c:v>119751.8</c:v>
                </c:pt>
                <c:pt idx="3">
                  <c:v>67458.3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FF00"/>
            </a:solidFill>
            <a:ln w="1583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ru-RU" sz="1100" baseline="0" dirty="0" smtClean="0">
                        <a:solidFill>
                          <a:schemeClr val="tx1"/>
                        </a:solidFill>
                      </a:rPr>
                      <a:t>95 748,7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706940874036005E-3"/>
                  <c:y val="-1.641147910753065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Sheet1!$B$3:$E$3</c:f>
              <c:numCache>
                <c:formatCode>#,##0.0</c:formatCode>
                <c:ptCount val="4"/>
                <c:pt idx="0">
                  <c:v>1092998.5</c:v>
                </c:pt>
                <c:pt idx="1">
                  <c:v>131315.6</c:v>
                </c:pt>
                <c:pt idx="2">
                  <c:v>95748.7</c:v>
                </c:pt>
                <c:pt idx="3">
                  <c:v>95991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hlink"/>
            </a:solidFill>
            <a:ln w="1583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138817480719794E-2"/>
                  <c:y val="4.1685156933127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82776349614463E-2"/>
                  <c:y val="-4.1685156933127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24164524421595E-2"/>
                  <c:y val="-4.1685156933128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5681233933162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Sheet1!$B$4:$E$4</c:f>
              <c:numCache>
                <c:formatCode>#,##0.0</c:formatCode>
                <c:ptCount val="4"/>
                <c:pt idx="0">
                  <c:v>1825782.2</c:v>
                </c:pt>
                <c:pt idx="1">
                  <c:v>1881532.6</c:v>
                </c:pt>
                <c:pt idx="2">
                  <c:v>1880735.2</c:v>
                </c:pt>
                <c:pt idx="3">
                  <c:v>1881166.5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из бюджета Томской области</c:v>
                </c:pt>
              </c:strCache>
            </c:strRef>
          </c:tx>
          <c:spPr>
            <a:solidFill>
              <a:srgbClr val="FF0000"/>
            </a:solidFill>
            <a:ln w="1583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3.8560411311053984E-3"/>
                  <c:y val="1.0421289233281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3470437018083E-3"/>
                  <c:y val="8.3370313866255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667406277325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Sheet1!$B$5:$E$5</c:f>
              <c:numCache>
                <c:formatCode>#,##0.0</c:formatCode>
                <c:ptCount val="4"/>
                <c:pt idx="0">
                  <c:v>187676.2</c:v>
                </c:pt>
                <c:pt idx="1">
                  <c:v>15353</c:v>
                </c:pt>
                <c:pt idx="2">
                  <c:v>15353</c:v>
                </c:pt>
                <c:pt idx="3">
                  <c:v>15353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межбюджетные трансферты из бюджетов сельских поселений</c:v>
                </c:pt>
              </c:strCache>
            </c:strRef>
          </c:tx>
          <c:spPr>
            <a:solidFill>
              <a:srgbClr val="FFFF00"/>
            </a:solidFill>
            <a:ln w="1583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7120822622107968E-3"/>
                  <c:y val="-2.0842578466564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68123393316294E-2"/>
                  <c:y val="-1.667406277325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974293059125968E-3"/>
                  <c:y val="-1.8758320619907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413881748072114E-3"/>
                  <c:y val="-2.0842578466564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Sheet1!$B$6:$E$6</c:f>
              <c:numCache>
                <c:formatCode>#,##0.0</c:formatCode>
                <c:ptCount val="4"/>
                <c:pt idx="0">
                  <c:v>65816.3</c:v>
                </c:pt>
                <c:pt idx="1">
                  <c:v>55543.199999999997</c:v>
                </c:pt>
                <c:pt idx="2">
                  <c:v>55783.3</c:v>
                </c:pt>
                <c:pt idx="3">
                  <c:v>53945.9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tx2"/>
            </a:solidFill>
            <a:ln w="1583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853470437018013E-3"/>
                  <c:y val="-1.8757500045952159E-2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/>
                    </a:pPr>
                    <a:r>
                      <a:rPr lang="ru-RU" sz="1200" dirty="0" smtClean="0"/>
                      <a:t>-21 590,3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4"/>
                <c:pt idx="0" formatCode="#,##0.0">
                  <c:v>-21590.3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8"/>
        <c:gapDepth val="0"/>
        <c:shape val="box"/>
        <c:axId val="97289344"/>
        <c:axId val="97290880"/>
        <c:axId val="0"/>
      </c:bar3DChart>
      <c:catAx>
        <c:axId val="9728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7290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290880"/>
        <c:scaling>
          <c:orientation val="minMax"/>
        </c:scaling>
        <c:delete val="0"/>
        <c:axPos val="l"/>
        <c:majorGridlines>
          <c:spPr>
            <a:ln w="3958">
              <a:solidFill>
                <a:schemeClr val="tx1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7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7289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4119385462461"/>
          <c:y val="5.1312787036769898E-2"/>
          <c:w val="0.17967937169807502"/>
          <c:h val="0.80243560732318409"/>
        </c:manualLayout>
      </c:layout>
      <c:overlay val="0"/>
      <c:spPr>
        <a:noFill/>
        <a:ln w="31667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54006586169045"/>
          <c:y val="0.30784708249497095"/>
          <c:w val="0.429198682766191"/>
          <c:h val="0.3822937625754537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777">
              <a:noFill/>
            </a:ln>
          </c:spPr>
          <c:explosion val="25"/>
          <c:dPt>
            <c:idx val="0"/>
            <c:bubble3D val="0"/>
            <c:spPr>
              <a:solidFill>
                <a:srgbClr val="FF6600"/>
              </a:solidFill>
              <a:ln w="25777">
                <a:noFill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5777">
                <a:noFill/>
              </a:ln>
            </c:spPr>
          </c:dPt>
          <c:dPt>
            <c:idx val="2"/>
            <c:bubble3D val="0"/>
            <c:spPr>
              <a:solidFill>
                <a:srgbClr val="00FF00"/>
              </a:solidFill>
              <a:ln w="25777">
                <a:noFill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25777">
                <a:noFill/>
              </a:ln>
            </c:spPr>
          </c:dPt>
          <c:dPt>
            <c:idx val="4"/>
            <c:bubble3D val="0"/>
            <c:spPr>
              <a:solidFill>
                <a:srgbClr val="808080"/>
              </a:solidFill>
              <a:ln w="25777">
                <a:noFill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25777">
                <a:noFill/>
              </a:ln>
            </c:spPr>
          </c:dPt>
          <c:dPt>
            <c:idx val="6"/>
            <c:bubble3D val="0"/>
            <c:spPr>
              <a:solidFill>
                <a:srgbClr val="FF0000"/>
              </a:solidFill>
              <a:ln w="25777">
                <a:noFill/>
              </a:ln>
            </c:spPr>
          </c:dPt>
          <c:dPt>
            <c:idx val="7"/>
            <c:bubble3D val="0"/>
            <c:spPr>
              <a:solidFill>
                <a:srgbClr val="FF99CC"/>
              </a:solidFill>
              <a:ln w="25777">
                <a:noFill/>
              </a:ln>
            </c:spPr>
          </c:dPt>
          <c:dLbls>
            <c:dLbl>
              <c:idx val="0"/>
              <c:layout>
                <c:manualLayout>
                  <c:x val="0.12074794353322423"/>
                  <c:y val="-0.190510588276952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291338801814553"/>
                  <c:y val="-0.106478172939486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743054553727304E-2"/>
                  <c:y val="4.05631673676281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986495342629942E-2"/>
                  <c:y val="6.6135750495693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Культура (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8416563666880631"/>
                  <c:y val="-0.110103790121960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2155750932943588"/>
                  <c:y val="-0.219465675783331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1956586852209124E-2"/>
                  <c:y val="-0.248981538921338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 w="12889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42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(6,5 %)</c:v>
                </c:pt>
                <c:pt idx="1">
                  <c:v>Национальная экономика (4,4 %)</c:v>
                </c:pt>
                <c:pt idx="2">
                  <c:v>Жилищно-коммунальное хозяйство (2,4 %)</c:v>
                </c:pt>
                <c:pt idx="3">
                  <c:v>Образование (72,4 %)</c:v>
                </c:pt>
                <c:pt idx="4">
                  <c:v>Культура и кинематография (3,9 %)</c:v>
                </c:pt>
                <c:pt idx="5">
                  <c:v>Социальная политика (4,8 %)</c:v>
                </c:pt>
                <c:pt idx="6">
                  <c:v>Физическая культура и спорт (0,8 %)</c:v>
                </c:pt>
                <c:pt idx="7">
                  <c:v>Межбюджетные трансферты (4,7 %)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6.5265010348424788</c:v>
                </c:pt>
                <c:pt idx="1">
                  <c:v>4.3830922068744966</c:v>
                </c:pt>
                <c:pt idx="2">
                  <c:v>2.4234878786547487</c:v>
                </c:pt>
                <c:pt idx="3">
                  <c:v>72.442527482470368</c:v>
                </c:pt>
                <c:pt idx="4">
                  <c:v>3.8628190460339544</c:v>
                </c:pt>
                <c:pt idx="5">
                  <c:v>4.7911478157007155</c:v>
                </c:pt>
                <c:pt idx="6">
                  <c:v>0.77216224829692492</c:v>
                </c:pt>
                <c:pt idx="7">
                  <c:v>4.6623674901452139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(6,5 %)</c:v>
                </c:pt>
                <c:pt idx="1">
                  <c:v>Национальная экономика (4,4 %)</c:v>
                </c:pt>
                <c:pt idx="2">
                  <c:v>Жилищно-коммунальное хозяйство (2,4 %)</c:v>
                </c:pt>
                <c:pt idx="3">
                  <c:v>Образование (72,4 %)</c:v>
                </c:pt>
                <c:pt idx="4">
                  <c:v>Культура и кинематография (3,9 %)</c:v>
                </c:pt>
                <c:pt idx="5">
                  <c:v>Социальная политика (4,8 %)</c:v>
                </c:pt>
                <c:pt idx="6">
                  <c:v>Физическая культура и спорт (0,8 %)</c:v>
                </c:pt>
                <c:pt idx="7">
                  <c:v>Межбюджетные трансферты (4,7 %)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(6,5 %)</c:v>
                </c:pt>
                <c:pt idx="1">
                  <c:v>Национальная экономика (4,4 %)</c:v>
                </c:pt>
                <c:pt idx="2">
                  <c:v>Жилищно-коммунальное хозяйство (2,4 %)</c:v>
                </c:pt>
                <c:pt idx="3">
                  <c:v>Образование (72,4 %)</c:v>
                </c:pt>
                <c:pt idx="4">
                  <c:v>Культура и кинематография (3,9 %)</c:v>
                </c:pt>
                <c:pt idx="5">
                  <c:v>Социальная политика (4,8 %)</c:v>
                </c:pt>
                <c:pt idx="6">
                  <c:v>Физическая культура и спорт (0,8 %)</c:v>
                </c:pt>
                <c:pt idx="7">
                  <c:v>Межбюджетные трансферты (4,7 %)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77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1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59060402684564"/>
          <c:y val="2.7548209366391185E-2"/>
          <c:w val="0.49496644295302111"/>
          <c:h val="0.8347107438016515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FF00FF"/>
            </a:solidFill>
            <a:ln w="1727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065851888423841E-2"/>
                  <c:y val="-4.3031485782325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44138156920377E-3"/>
                  <c:y val="-0.11857962396192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32038239020501E-2"/>
                  <c:y val="-0.14302629628396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2417452039208E-2"/>
                  <c:y val="-0.17755216560919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4558">
                <a:noFill/>
              </a:ln>
            </c:spPr>
            <c:txPr>
              <a:bodyPr rot="-2460000" vert="horz"/>
              <a:lstStyle/>
              <a:p>
                <a:pPr algn="ctr">
                  <a:defRPr sz="2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Sheet1!$B$2:$D$2</c:f>
              <c:numCache>
                <c:formatCode>#,##0.0</c:formatCode>
                <c:ptCount val="3"/>
                <c:pt idx="0">
                  <c:v>91.150698288275606</c:v>
                </c:pt>
                <c:pt idx="1">
                  <c:v>90.951973645657532</c:v>
                </c:pt>
                <c:pt idx="2">
                  <c:v>91.091831733949448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FF00"/>
            </a:solidFill>
            <a:ln w="1727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584201144919163E-2"/>
                  <c:y val="-3.8997736262250402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16197754452757E-2"/>
                  <c:y val="2.0404445932146586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31440157389768E-2"/>
                  <c:y val="3.1261041898273173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900193917815433E-3"/>
                  <c:y val="-0.18228753316562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4558">
                <a:noFill/>
              </a:ln>
            </c:spPr>
            <c:txPr>
              <a:bodyPr rot="-2700000" vert="horz"/>
              <a:lstStyle/>
              <a:p>
                <a:pPr algn="ctr">
                  <a:defRPr sz="2177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Sheet1!$B$3:$D$3</c:f>
              <c:numCache>
                <c:formatCode>#,##0.0</c:formatCode>
                <c:ptCount val="3"/>
                <c:pt idx="0">
                  <c:v>8.8493017117243937</c:v>
                </c:pt>
                <c:pt idx="1">
                  <c:v>9.0480263543425039</c:v>
                </c:pt>
                <c:pt idx="2">
                  <c:v>8.908168266050529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97719424"/>
        <c:axId val="97720960"/>
        <c:axId val="0"/>
      </c:bar3DChart>
      <c:catAx>
        <c:axId val="9771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7720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720960"/>
        <c:scaling>
          <c:orientation val="minMax"/>
          <c:min val="0.30000000000000032"/>
        </c:scaling>
        <c:delete val="0"/>
        <c:axPos val="l"/>
        <c:majorGridlines>
          <c:spPr>
            <a:ln w="4320">
              <a:solidFill>
                <a:schemeClr val="tx1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7719424"/>
        <c:crosses val="autoZero"/>
        <c:crossBetween val="between"/>
      </c:valAx>
      <c:spPr>
        <a:noFill/>
        <a:ln w="34558">
          <a:noFill/>
        </a:ln>
      </c:spPr>
    </c:plotArea>
    <c:legend>
      <c:legendPos val="r"/>
      <c:layout>
        <c:manualLayout>
          <c:xMode val="edge"/>
          <c:yMode val="edge"/>
          <c:x val="0.65761472591204428"/>
          <c:y val="0.21143608305761194"/>
          <c:w val="0.2091082617530714"/>
          <c:h val="0.25085290749398731"/>
        </c:manualLayout>
      </c:layout>
      <c:overlay val="0"/>
      <c:spPr>
        <a:noFill/>
        <a:ln w="4320">
          <a:solidFill>
            <a:schemeClr val="tx1"/>
          </a:solidFill>
          <a:prstDash val="solid"/>
        </a:ln>
      </c:spPr>
      <c:txPr>
        <a:bodyPr/>
        <a:lstStyle/>
        <a:p>
          <a:pPr>
            <a:defRPr sz="1497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7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45569620253377E-3"/>
          <c:y val="0.35774058577406043"/>
          <c:w val="0.74841772151898733"/>
          <c:h val="0.3933054393305462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2023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33"/>
          <c:dPt>
            <c:idx val="0"/>
            <c:bubble3D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3366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1829550353850438E-2"/>
                  <c:y val="-0.2006033630861339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4053815099145433E-2"/>
                  <c:y val="-8.000059135691922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1927399687830747E-3"/>
                  <c:y val="-0.1613737067603234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2064542919639174E-2"/>
                  <c:y val="-8.03226636917532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6250786526935709E-2"/>
                  <c:y val="-0.2390902389403109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5018932322638152E-2"/>
                  <c:y val="-0.178243642901545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5.2430649782082499E-2"/>
                  <c:y val="-0.1396736226498475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7059998797947763E-2"/>
                  <c:y val="1.32869435006642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6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С/х налог</c:v>
                </c:pt>
                <c:pt idx="4">
                  <c:v>Акцизы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444132.4</c:v>
                </c:pt>
                <c:pt idx="1">
                  <c:v>112850.1</c:v>
                </c:pt>
                <c:pt idx="2">
                  <c:v>38.200000000000003</c:v>
                </c:pt>
                <c:pt idx="3">
                  <c:v>533.70000000000005</c:v>
                </c:pt>
                <c:pt idx="4">
                  <c:v>13434.9</c:v>
                </c:pt>
                <c:pt idx="5">
                  <c:v>15989.5</c:v>
                </c:pt>
                <c:pt idx="6">
                  <c:v>8778.9</c:v>
                </c:pt>
                <c:pt idx="7">
                  <c:v>2973.2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0727842625865101"/>
          <c:y val="0.20051991217586657"/>
          <c:w val="0.28481012658227955"/>
          <c:h val="0.56276150627615062"/>
        </c:manualLayout>
      </c:layout>
      <c:overlay val="0"/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18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1729055258467032"/>
          <c:w val="0.69241982507288635"/>
          <c:h val="0.3368983957219269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99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66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969696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7534026591263756E-2"/>
                  <c:y val="-0.159474395783923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9176009132687456E-5"/>
                  <c:y val="-0.204925762528491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5779761730527181E-2"/>
                  <c:y val="-0.184686152880115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8885168164388357E-2"/>
                  <c:y val="-0.1114262143665982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3164720770574279E-2"/>
                  <c:y val="-0.2136201755468624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0429353394022757E-2"/>
                  <c:y val="-0.1108547510869636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6904925443610018E-2"/>
                  <c:y val="-0.112015897471995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415728908630372"/>
                  <c:y val="-0.108450835083404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6350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Sheet1!$B$1:$H$1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С/х налог</c:v>
                </c:pt>
                <c:pt idx="4">
                  <c:v>Патент</c:v>
                </c:pt>
                <c:pt idx="5">
                  <c:v>НДПИ</c:v>
                </c:pt>
                <c:pt idx="6">
                  <c:v>Гос.пошлина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533558.1</c:v>
                </c:pt>
                <c:pt idx="1">
                  <c:v>15298.3</c:v>
                </c:pt>
                <c:pt idx="2">
                  <c:v>118777.7</c:v>
                </c:pt>
                <c:pt idx="3">
                  <c:v>460.7</c:v>
                </c:pt>
                <c:pt idx="4">
                  <c:v>13855.4</c:v>
                </c:pt>
                <c:pt idx="5">
                  <c:v>8999</c:v>
                </c:pt>
                <c:pt idx="6">
                  <c:v>3124.1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С/х налог</c:v>
                </c:pt>
                <c:pt idx="4">
                  <c:v>Патент</c:v>
                </c:pt>
                <c:pt idx="5">
                  <c:v>НДПИ</c:v>
                </c:pt>
                <c:pt idx="6">
                  <c:v>Гос.пошлина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С/х налог</c:v>
                </c:pt>
                <c:pt idx="4">
                  <c:v>Патент</c:v>
                </c:pt>
                <c:pt idx="5">
                  <c:v>НДПИ</c:v>
                </c:pt>
                <c:pt idx="6">
                  <c:v>Гос.пошлина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350">
          <a:noFill/>
        </a:ln>
      </c:spPr>
    </c:plotArea>
    <c:legend>
      <c:legendPos val="r"/>
      <c:layout>
        <c:manualLayout>
          <c:xMode val="edge"/>
          <c:yMode val="edge"/>
          <c:x val="0.6822742733366508"/>
          <c:y val="0.1510633522937094"/>
          <c:w val="0.30903790087463673"/>
          <c:h val="0.57219251336898658"/>
        </c:manualLayout>
      </c:layout>
      <c:overlay val="0"/>
      <c:spPr>
        <a:noFill/>
        <a:ln w="2044">
          <a:solidFill>
            <a:schemeClr val="tx1"/>
          </a:solidFill>
          <a:prstDash val="solid"/>
        </a:ln>
      </c:spPr>
      <c:txPr>
        <a:bodyPr/>
        <a:lstStyle/>
        <a:p>
          <a:pPr>
            <a:defRPr sz="1287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7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638330757341652E-2"/>
          <c:y val="0.36930455635491793"/>
          <c:w val="0.72333848531684697"/>
          <c:h val="0.44604316546762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2025 г</c:v>
                </c:pt>
              </c:strCache>
            </c:strRef>
          </c:tx>
          <c:spPr>
            <a:solidFill>
              <a:schemeClr val="accent1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bubble3D val="0"/>
            <c:spPr>
              <a:solidFill>
                <a:srgbClr val="FF99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66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969696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9532275283595804E-2"/>
                  <c:y val="-0.192049168419951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3142541929167731E-2"/>
                  <c:y val="-9.225557081540874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9593050772053704E-3"/>
                  <c:y val="-0.110488681332851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6344706911636047E-2"/>
                  <c:y val="-6.38193598265531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855914098450209E-2"/>
                  <c:y val="-0.284783225411704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0452755905511809E-3"/>
                  <c:y val="-0.248625282565399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7320887439302688E-3"/>
                  <c:y val="-0.173239453496406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7.7569365508214153E-2"/>
                  <c:y val="1.14128246810530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8557">
                <a:noFill/>
              </a:ln>
            </c:spPr>
            <c:txPr>
              <a:bodyPr/>
              <a:lstStyle/>
              <a:p>
                <a:pPr>
                  <a:defRPr sz="146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Sheet1!$B$1:$H$1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С/х налог</c:v>
                </c:pt>
                <c:pt idx="4">
                  <c:v>Патент</c:v>
                </c:pt>
                <c:pt idx="5">
                  <c:v>НДПИ</c:v>
                </c:pt>
                <c:pt idx="6">
                  <c:v>Гос.пошлина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580762.1</c:v>
                </c:pt>
                <c:pt idx="1">
                  <c:v>16326.3</c:v>
                </c:pt>
                <c:pt idx="2">
                  <c:v>123491.4</c:v>
                </c:pt>
                <c:pt idx="3">
                  <c:v>463.8</c:v>
                </c:pt>
                <c:pt idx="4">
                  <c:v>14409.6</c:v>
                </c:pt>
                <c:pt idx="5">
                  <c:v>9125</c:v>
                </c:pt>
                <c:pt idx="6">
                  <c:v>3249.1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bubble3D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С/х налог</c:v>
                </c:pt>
                <c:pt idx="4">
                  <c:v>Патент</c:v>
                </c:pt>
                <c:pt idx="5">
                  <c:v>НДПИ</c:v>
                </c:pt>
                <c:pt idx="6">
                  <c:v>Гос.пошлина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bubble3D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С/х налог</c:v>
                </c:pt>
                <c:pt idx="4">
                  <c:v>Патент</c:v>
                </c:pt>
                <c:pt idx="5">
                  <c:v>НДПИ</c:v>
                </c:pt>
                <c:pt idx="6">
                  <c:v>Гос.пошлина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557">
          <a:noFill/>
        </a:ln>
      </c:spPr>
    </c:plotArea>
    <c:legend>
      <c:legendPos val="r"/>
      <c:layout>
        <c:manualLayout>
          <c:xMode val="edge"/>
          <c:yMode val="edge"/>
          <c:x val="0.7171561679790025"/>
          <c:y val="0.15698081496483171"/>
          <c:w val="0.26275115919628944"/>
          <c:h val="0.67386091127098569"/>
        </c:manualLayout>
      </c:layout>
      <c:overlay val="0"/>
      <c:spPr>
        <a:noFill/>
        <a:ln w="2320">
          <a:solidFill>
            <a:schemeClr val="tx1"/>
          </a:solidFill>
          <a:prstDash val="solid"/>
        </a:ln>
      </c:spPr>
      <c:txPr>
        <a:bodyPr/>
        <a:lstStyle/>
        <a:p>
          <a:pPr>
            <a:defRPr sz="122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3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7081339712918843"/>
          <c:w val="0.74126984126984163"/>
          <c:h val="0.4449760765550239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2026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211774961894175"/>
                  <c:y val="-0.1919991520328456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418192679428477"/>
                  <c:y val="-9.74075529062121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2088558406810291E-2"/>
                  <c:y val="-0.1631834252822518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2394247737734681E-2"/>
                  <c:y val="-0.2153787555297453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8412286534290314E-2"/>
                  <c:y val="-0.2406043008181461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4390868886042558E-2"/>
                  <c:y val="-0.1895813619826809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21800917912249457"/>
                  <c:y val="-0.147017609783592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8369265957704123E-2"/>
                  <c:y val="8.842810050045288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33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Sheet1!$B$1:$H$1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С/х налог</c:v>
                </c:pt>
                <c:pt idx="4">
                  <c:v>Патент</c:v>
                </c:pt>
                <c:pt idx="5">
                  <c:v>НДПИ</c:v>
                </c:pt>
                <c:pt idx="6">
                  <c:v>Гос.пошлина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694969.8</c:v>
                </c:pt>
                <c:pt idx="1">
                  <c:v>16946.7</c:v>
                </c:pt>
                <c:pt idx="2">
                  <c:v>128393.7</c:v>
                </c:pt>
                <c:pt idx="3">
                  <c:v>468.5</c:v>
                </c:pt>
                <c:pt idx="4">
                  <c:v>14986</c:v>
                </c:pt>
                <c:pt idx="5">
                  <c:v>9271</c:v>
                </c:pt>
                <c:pt idx="6">
                  <c:v>3379.1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С/х налог</c:v>
                </c:pt>
                <c:pt idx="4">
                  <c:v>Патент</c:v>
                </c:pt>
                <c:pt idx="5">
                  <c:v>НДПИ</c:v>
                </c:pt>
                <c:pt idx="6">
                  <c:v>Гос.пошлина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С/х налог</c:v>
                </c:pt>
                <c:pt idx="4">
                  <c:v>Патент</c:v>
                </c:pt>
                <c:pt idx="5">
                  <c:v>НДПИ</c:v>
                </c:pt>
                <c:pt idx="6">
                  <c:v>Гос.пошлина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1746031746031769"/>
          <c:y val="0.13636363636363635"/>
          <c:w val="0.26984126984126988"/>
          <c:h val="0.67224880382775165"/>
        </c:manualLayout>
      </c:layout>
      <c:overlay val="0"/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0503597122362"/>
          <c:y val="0.34219269102990163"/>
          <c:w val="0.57733812949640251"/>
          <c:h val="0.4219269102990059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 w="10808">
              <a:solidFill>
                <a:schemeClr val="tx1"/>
              </a:solidFill>
              <a:prstDash val="solid"/>
            </a:ln>
          </c:spPr>
          <c:explosion val="28"/>
          <c:dPt>
            <c:idx val="0"/>
            <c:bubble3D val="0"/>
            <c:explosion val="11"/>
            <c:spPr>
              <a:solidFill>
                <a:srgbClr val="FF99CC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CCFF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explosion val="4"/>
            <c:spPr>
              <a:solidFill>
                <a:srgbClr val="FF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3.2914646600011546E-2"/>
                  <c:y val="9.99801609344995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6895379489806759E-3"/>
                  <c:y val="6.788134651705272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0366241335907308E-2"/>
                  <c:y val="2.16218039265478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332392426149764E-3"/>
                  <c:y val="-3.01240338375100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1920375164121655E-2"/>
                  <c:y val="-2.96697192375450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9.5323741007194193E-2"/>
                  <c:y val="1.993355481727585E-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417266187050555"/>
                  <c:y val="0.12624584717608034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28237410071942615"/>
                  <c:y val="0.2657807308970103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21616">
                <a:noFill/>
              </a:ln>
            </c:spPr>
            <c:txPr>
              <a:bodyPr/>
              <a:lstStyle/>
              <a:p>
                <a:pPr>
                  <a:defRPr sz="170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70731.3</c:v>
                </c:pt>
                <c:pt idx="1">
                  <c:v>15750.3</c:v>
                </c:pt>
                <c:pt idx="2">
                  <c:v>25265</c:v>
                </c:pt>
                <c:pt idx="3">
                  <c:v>18000</c:v>
                </c:pt>
                <c:pt idx="4">
                  <c:v>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16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2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996485061511727E-2"/>
          <c:y val="0.28857142857142859"/>
          <c:w val="0.60632688927943768"/>
          <c:h val="0.3914285714285737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2024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8812210829621137E-2"/>
                  <c:y val="3.9970491083646531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0268805258197155E-3"/>
                  <c:y val="-0.13437971661685275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1157398281911362E-2"/>
                  <c:y val="-4.436668283469871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2468641477111855E-2"/>
                  <c:y val="-3.0650049723472485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8842028305098823E-4"/>
                  <c:y val="-6.405453594587082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65192</c:v>
                </c:pt>
                <c:pt idx="1">
                  <c:v>16624.7</c:v>
                </c:pt>
                <c:pt idx="2">
                  <c:v>21702.2</c:v>
                </c:pt>
                <c:pt idx="3">
                  <c:v>4184</c:v>
                </c:pt>
                <c:pt idx="4">
                  <c:v>620.9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056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216216216216221E-2"/>
          <c:y val="0.41000000000000031"/>
          <c:w val="0.69189189189189471"/>
          <c:h val="0.204000000000000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bubble3D val="0"/>
            <c:spPr>
              <a:solidFill>
                <a:srgbClr val="FF99CC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CCFF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5954244384568826E-2"/>
                  <c:y val="2.4882967392386986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781385546763002E-3"/>
                  <c:y val="-4.1168378897609798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173832537125505E-2"/>
                  <c:y val="-1.7753102263784827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9779369812839832E-2"/>
                  <c:y val="-2.4418336499367841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4500570062682936E-3"/>
                  <c:y val="-3.777705792990701E-3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25769">
                <a:noFill/>
              </a:ln>
            </c:spPr>
            <c:txPr>
              <a:bodyPr/>
              <a:lstStyle/>
              <a:p>
                <a:pPr>
                  <a:defRPr sz="220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66944.899999999994</c:v>
                </c:pt>
                <c:pt idx="1">
                  <c:v>16718.3</c:v>
                </c:pt>
                <c:pt idx="2">
                  <c:v>21702.2</c:v>
                </c:pt>
                <c:pt idx="3">
                  <c:v>4355.5</c:v>
                </c:pt>
                <c:pt idx="4">
                  <c:v>645.70000000000005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bubble3D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bubble3D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76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996485061511727E-2"/>
          <c:y val="0.28857142857142859"/>
          <c:w val="0.60632688927943768"/>
          <c:h val="0.3914285714285737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3044320740135082E-2"/>
                  <c:y val="1.846312759292186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-5.6953009906019814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2538726044735218E-2"/>
                  <c:y val="-4.011988823977648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6870106741636002E-2"/>
                  <c:y val="-3.071306409279485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3463110852253193E-2"/>
                  <c:y val="-6.4658369316738734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68444.2</c:v>
                </c:pt>
                <c:pt idx="1">
                  <c:v>16728.3</c:v>
                </c:pt>
                <c:pt idx="2">
                  <c:v>21702.2</c:v>
                </c:pt>
                <c:pt idx="3">
                  <c:v>4355.5</c:v>
                </c:pt>
                <c:pt idx="4">
                  <c:v>673.5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056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668D-FC04-4EC5-B65F-1819145DE26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CB8-9E10-459D-BC17-12B24EADB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0CB8-9E10-459D-BC17-12B24EADB3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879-5AE9-4D29-A13D-7D5480EA964E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7E2-6A9B-42B9-91B5-F2A74B2B2872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9B2-0AA3-44AB-93DF-D9EAE229BB3D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FFC-80B6-4CAA-A5F9-9BB11340DB1D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FF0-39B6-4D07-9328-4BA6ED5B766E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8D3F-F3BD-46BB-9B3B-61CF297223C1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444-0F81-4208-A33E-F60A7B327DD3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3910-8250-4267-A879-69CCBFD09EEA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B92E-846F-4283-85CC-70F481E0695D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001-9C7C-49DE-8FB2-A7A113C3B901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FF5F-33A2-47D7-8843-38BB9BA8ACF5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914-E1BD-4A1E-8BA1-ECAA2381CDFF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ception@regtom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142852"/>
            <a:ext cx="87154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85860"/>
            <a:ext cx="8643998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6237312"/>
            <a:ext cx="2473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ТОМСКИЙ    РАЙОН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81128"/>
            <a:ext cx="9144000" cy="1138773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  ДЛЯ   ГРАЖДАН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проекта решения Думы Томского района «Об утверждении бюджета  Томского района на 202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плановый период 202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годов»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 descr="D:\Desktop\Работа\Бюджет для граждан\2024\262819e72bea6d779b3f01c87c855d78_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9521"/>
            <a:ext cx="7632848" cy="388843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7" name="Picture 2" descr="D:\Desktop\Работа\Бюджет для граждан\2024\262819e72bea6d779b3f01c87c855d78_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976" y="571921"/>
            <a:ext cx="7632848" cy="388843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 ПАРАМЕТРЫ  БЮДЖЕТА ТОМСКОГО  РАЙОНА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ГОД И ПЛАНОВЫЙ ПЕРИОД 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628800"/>
          <a:ext cx="8784975" cy="183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527"/>
                <a:gridCol w="2108394"/>
                <a:gridCol w="2342660"/>
                <a:gridCol w="2108394"/>
              </a:tblGrid>
              <a:tr h="350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79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3 097 911,1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3 025 565,9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3 094 233,2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27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3 097 911,1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3 025 565,9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3 094 233,2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567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Финансовый  результат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9" y="119675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33056"/>
            <a:ext cx="5184576" cy="64633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– это бюджет,  в котором доходы соответствуют расходам</a:t>
            </a:r>
            <a:endParaRPr lang="ru-RU" b="1" dirty="0">
              <a:ln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07904" y="4929198"/>
          <a:ext cx="5328592" cy="171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368152"/>
                <a:gridCol w="1296144"/>
                <a:gridCol w="1152128"/>
              </a:tblGrid>
              <a:tr h="381635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34 886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34 071,7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34 845,0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34 886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34 071,7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34 845,0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4653136"/>
            <a:ext cx="1008112" cy="27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1" name="Picture 1" descr="Q:\Бюджет\БЮДЖЕТ ДЛЯ ГРАЖДАН\2020\Безымянный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214678" cy="265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ДОХОДОВ  БЮДЖЕТА  ТОМСКОГО 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9512" y="764704"/>
            <a:ext cx="2736304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275856" y="764704"/>
            <a:ext cx="2664296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372200" y="764704"/>
            <a:ext cx="2592288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3339455" cy="1728192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929198"/>
            <a:ext cx="3470350" cy="1759843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1700808"/>
            <a:ext cx="2664296" cy="309634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доходы физических лиц;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-акцизы по подакцизным товарам (продукции), производимым на территории Российской Федерации;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упрощенной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налог на вмененный доход;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сельскохозяйственный налог;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патентной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добычу общераспространенных полезных ископаемых;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-государственная пошлина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700808"/>
            <a:ext cx="2664296" cy="309634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использования имущества, находящегося в муниципальной собственности;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-платежи при пользовании природными ресурсами;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продажи материальных и нематериальных активов;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-штрафы, санкции, возмещение ущерба;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неналоговые доходы 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700808"/>
            <a:ext cx="2448272" cy="309634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бюджета Томской области: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бюджетов сельских поселений;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безвозмездные поступления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998" y="-1843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30963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ТОМСКОГО РАЙОНА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2024-2026 ГОДЫ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365104"/>
            <a:ext cx="28803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66429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980728"/>
            <a:ext cx="2592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– 694 073,3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2025 – 747 827,3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2026 – 868 414,8 тыс.руб.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980728"/>
            <a:ext cx="24482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2024 -  108 323,8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2025  - 110 366,6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2026  - 111 903,7 тыс.руб.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500570"/>
            <a:ext cx="32403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бюджета Томской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2024 -  2 239 970,8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2025 -  2 111 588,7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2026 – 2 059 968,8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4437112"/>
            <a:ext cx="24482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 из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бюджетов сельских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поселений: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2024  -  55 543,2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2025  -  55 783,3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2026  -  53 945,9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-1620000">
            <a:off x="2901683" y="4943771"/>
            <a:ext cx="1504435" cy="933370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6120000">
            <a:off x="5221939" y="4662083"/>
            <a:ext cx="938425" cy="1499905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780000">
            <a:off x="6219821" y="2455741"/>
            <a:ext cx="865193" cy="1498258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4320000">
            <a:off x="1745413" y="2748866"/>
            <a:ext cx="1489399" cy="892252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 ТОМСКОГО  РАЙОНА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179512" y="792163"/>
          <a:ext cx="8898349" cy="606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380312" y="6093296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179512" y="764704"/>
          <a:ext cx="4392488" cy="334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4791075" y="982663"/>
          <a:ext cx="4270375" cy="350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0" y="3883025"/>
          <a:ext cx="4572000" cy="297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4761446" y="3930650"/>
          <a:ext cx="4382554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11760" y="764704"/>
            <a:ext cx="136815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127444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573016"/>
            <a:ext cx="144016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573016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630932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0" y="1052736"/>
          <a:ext cx="47160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5004048" y="1124744"/>
          <a:ext cx="44644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99792" y="836712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836712"/>
            <a:ext cx="127444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284984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3284984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84368" y="558924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165304"/>
            <a:ext cx="1800200" cy="57606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6165304"/>
            <a:ext cx="172819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6165304"/>
            <a:ext cx="2088232" cy="576064"/>
          </a:xfrm>
          <a:prstGeom prst="rect">
            <a:avLst/>
          </a:prstGeom>
          <a:solidFill>
            <a:srgbClr val="F6FC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Продажа имущества, находящегося в муниципальной собственности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6165304"/>
            <a:ext cx="1274440" cy="576064"/>
          </a:xfrm>
          <a:prstGeom prst="rect">
            <a:avLst/>
          </a:prstGeom>
          <a:solidFill>
            <a:srgbClr val="551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6165304"/>
            <a:ext cx="1368152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539552" y="2708920"/>
          <a:ext cx="4143404" cy="514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4679950" y="3501008"/>
          <a:ext cx="44640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 ПОСТУПЛЕНИЯ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-252536" y="764704"/>
          <a:ext cx="98806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68344" y="6165304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РАСХОДОВ  БЮДЖЕТА ТОМСКОГО 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037204"/>
          <a:ext cx="8893651" cy="5632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797"/>
                <a:gridCol w="1527712"/>
                <a:gridCol w="1578415"/>
                <a:gridCol w="1490727"/>
              </a:tblGrid>
              <a:tr h="599617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1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202 185,2</a:t>
                      </a:r>
                      <a:endParaRPr lang="ru-RU" sz="16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226 087,3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256 340,3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59961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040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135 784,3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136 382,1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138 402,6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51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077,5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70 473,5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76 085,7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51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3 809,9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3 810,0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3 810,0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51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244 205,1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2 218 165,6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2 245 427,2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51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119 666,7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119 285,8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122 787,7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51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148 425,5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107 436,6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106 839,8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51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23 920,9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23 967,0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24 226,7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6067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608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144 436,0</a:t>
                      </a:r>
                      <a:endParaRPr lang="ru-RU" sz="16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119 658,0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120 013,2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5021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3 097 911,1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3 025 565,9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3 094 233,2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8148" y="428604"/>
            <a:ext cx="1440160" cy="480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ТОМСКОГО РАЙОНА В 2024 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20687"/>
          <a:ext cx="9144000" cy="623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ПРОГРАММНЫЙ   БЮДЖЕТ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2016 года бюджет Томского района формируются в новом «программном» формате на основе муниципальных программ. Муниципальная программа — это инструмент программно-целевого планирования и управления  муниципальными финансами. Каждая программа увязывает бюджетные ассигнования с результатами  их использования для достижения заявленных целей. Программный бюджет призван повысить качество формирования и исполнения главного финансового документа.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636912"/>
            <a:ext cx="2736304" cy="864096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малого и среднего предпринимательства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645024"/>
            <a:ext cx="2736304" cy="914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условий и охраны труда 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864" y="4077072"/>
            <a:ext cx="2592288" cy="108012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образования в Томском районе»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3645024"/>
            <a:ext cx="2808312" cy="914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«Социальное развитие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2636912"/>
            <a:ext cx="2736304" cy="914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сельскохозяйственного производства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Томского района»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725144"/>
            <a:ext cx="2880320" cy="914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 имуществом Томского района 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733256"/>
            <a:ext cx="2880320" cy="914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муниципальными финансами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5733256"/>
            <a:ext cx="2808312" cy="914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комфортности проживания на территории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4725144"/>
            <a:ext cx="2808312" cy="914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информационного общества 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47864" y="5733256"/>
            <a:ext cx="2592288" cy="936104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«Обеспечение безопасности населения Томского района»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7864" y="2636912"/>
            <a:ext cx="2592288" cy="1152128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«Формирование современной среды и архитектурного облика Томского района»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getwallpapers.com/wallpaper/full/0/0/4/574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85728"/>
            <a:ext cx="8496944" cy="6072230"/>
          </a:xfrm>
          <a:prstGeom prst="rect">
            <a:avLst/>
          </a:prstGeom>
          <a:ln>
            <a:noFill/>
          </a:ln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</a:t>
            </a:r>
            <a: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Уважаемые жители Томского района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Управление финансов Администрации Томского района предлагает вам очередную редакцию «Бюджета для граждан»,  подготовленную на основе проекта решения Думы Томского района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«Об утверждении бюджета Томского района на 202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год  и плановый период 202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годов»</a:t>
            </a: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Бюджет для граждан - это упрощенная версия бюджетного документа, которая использует неформальный язык и доступные форматы.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Целью направления  вам информации о формировании бюджета района в доступной форме  является повышение финансовой  грамотности населения, мотивация граждан на обратную связь, подготовку обращений и местных инициатив.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В настоящем выпуске «Бюджета для граждан» мы познакомим вас с основами формирования бюджета, представим общие сведения о доходах и расходах бюджета,  информацию о планируемых объемах расходов на реализацию муниципальных программ Томского района.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Н.Н. Чернова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Заместитель Главы Томского района 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– начальник Управления финансов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C:\Users\Tureckova\AppData\Local\Microsoft\Windows\INetCache\Content.Outlook\LNSI9GPK\IMG_3076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3096344" cy="230425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ПРОГРАММЫ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4705"/>
          <a:ext cx="9108504" cy="608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4605092"/>
                <a:gridCol w="1428760"/>
                <a:gridCol w="1357322"/>
                <a:gridCol w="1321794"/>
              </a:tblGrid>
              <a:tr h="5764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Муниципальные программы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2026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85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малого и среднего предпринимательства в Томском районе"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условий и охраны труда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327,5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327,5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327,5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 имуществом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1 555,1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1 555,1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1 555,1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муниципальными финансами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147 553,1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147 775,1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175 519,1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336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сельскохозяйственного производства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76 357,8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75 338,4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75 414,5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74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образования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2 192 404,4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2 166 416,8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2 193 247,3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928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"Социальное развитие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298 131,0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275 591,3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279 351,2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404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информационного общества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988,0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988,0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1 988,0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5001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комфортности проживания на территории Томского района"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58 422,6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53 742,1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60 984,4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45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"Обеспечение безопасности населения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45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"Формирование современной среды и архитектурного облика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46 002,1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28 051,6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29 176,6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45859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2 823 767,6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2 751 811,9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2 818 593,7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 И  НЕПРОГРАММНЫЕ  РАСХОДЫ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Ilavskaya\Desktop\картинки бюджет\depositphotos_24121557-stock-photo-3d-accounting-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786050" cy="3888432"/>
          </a:xfrm>
          <a:prstGeom prst="rect">
            <a:avLst/>
          </a:prstGeom>
          <a:noFill/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110543" y="476672"/>
          <a:ext cx="7852607" cy="483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96336" y="3645024"/>
            <a:ext cx="1080120" cy="4320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941167"/>
          <a:ext cx="9144001" cy="194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2"/>
                <a:gridCol w="2000264"/>
                <a:gridCol w="1785950"/>
                <a:gridCol w="1928795"/>
              </a:tblGrid>
              <a:tr h="38695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545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2 823 767,6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2 751 811,9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2 818 593,7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</a:tr>
              <a:tr h="4457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274 143,5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273 754,0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275 639,5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</a:tr>
              <a:tr h="5760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3 097 911,1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3 025 565,9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3 094 233,2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668344" y="4653136"/>
            <a:ext cx="14756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052736"/>
            <a:ext cx="8215370" cy="5472608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Информационный сборник подготовлен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Управлением финансов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Администрации Томского района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Томск,  пр. Фрунзе 59 «а»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44-23-66, факс  44-23-70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</a:p>
          <a:p>
            <a:pPr algn="ctr">
              <a:buNone/>
            </a:pP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reception@regtom.ru</a:t>
            </a: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Главы Томского района - начальник  Управления финансов Администрации Томского района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Чернова Надежда Николаевна</a:t>
            </a:r>
          </a:p>
          <a:p>
            <a:pPr algn="ctr"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8-30 до 17-30,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перерыв с 12-30 до 13-30.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Documents\Desktop\Лучший Мо\кар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688632" cy="6462504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C:\Users\Ilavskaya\Desktop\Бюджет для граждан 2019\фото 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1728192" cy="21669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3929067"/>
            <a:ext cx="33209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Площадь Томского района составляет                                                                                                                                                     10 064,2 км²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 района -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88.8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тыс.человек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В состав Томского района входят 19 сельских  поселений, 128 населенных пунктов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970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391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это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37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Консолидированный бюджет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5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Российской Федерации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бюджета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поступающие в бюджет денежные средства, за исключением средств, являющихся источниками финансирования дефицита бюджета.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выплачиваемые из бюджета денежные средства, за исключением средств, являющихся источниками финансирования дефицита бюджет.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3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расходов бюджета над его доходами.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доходов бюджета над его расходами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7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Сводная бюджетная роспись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документ, который составляется и ведется финансовым органом (органом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Очередной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следующий за текущим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Плановый период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два финансовых года, следующие за очередным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(получатель средств соответствующего бюджета) - орган государственной власти (государственный орган),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ассигнования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4624"/>
          <a:ext cx="9144000" cy="677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распорядитель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(главный распорядитель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настоящим Кодексом.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отношения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318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–межбюджетные трансферты, предоставляемые в целях финансового обеспечения расходных обязательств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возникающих при выполнении государственных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646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бюджетные средства, передаваемые бюджету другого уровня, юридическому  и физическому лицам 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условиях долевого финансирования целевых расходов.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1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-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организации и физические лица, на которых возлагается обязанность по уплате налогов в соответствии с Налоговым кодексом Российской Федерации.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БЮДЖЕТА ТОМСКОГО РАЙОНА ОСНОВЫВАЕТСЯ  НА: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7992888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РФ Федеральному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собранию РФ, определяющих бюджетную политику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708920"/>
            <a:ext cx="604867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«Томский район»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221088"/>
            <a:ext cx="777686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517232"/>
            <a:ext cx="612068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ПРАВОВЫЕ АКТЫ, РЕГУЛИРУЮЩИЕ   БЮДЖЕТНЫЕ  ПРАВООТНОШЕНИЯ В ТОМСКОМ  РАЙОНЕ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772816"/>
            <a:ext cx="3543687" cy="2016224"/>
            <a:chOff x="1815" y="292204"/>
            <a:chExt cx="3220159" cy="1211893"/>
          </a:xfrm>
          <a:scene3d>
            <a:camera prst="orthographicFront"/>
            <a:lightRig rig="threePt" dir="t"/>
          </a:scene3d>
        </p:grpSpPr>
        <p:sp>
          <p:nvSpPr>
            <p:cNvPr id="6" name="Нашивка 5"/>
            <p:cNvSpPr/>
            <p:nvPr/>
          </p:nvSpPr>
          <p:spPr>
            <a:xfrm>
              <a:off x="1815" y="292204"/>
              <a:ext cx="3220159" cy="1211893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753843" y="292204"/>
              <a:ext cx="1862185" cy="1211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Конституция Российской Федерации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43808" y="1772816"/>
            <a:ext cx="3425262" cy="1944216"/>
            <a:chOff x="2733048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9" name="Нашивка 8"/>
            <p:cNvSpPr/>
            <p:nvPr/>
          </p:nvSpPr>
          <p:spPr>
            <a:xfrm>
              <a:off x="2733048" y="237639"/>
              <a:ext cx="3137230" cy="125489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3590435" y="237639"/>
              <a:ext cx="165239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Бюджетный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18738" y="1700808"/>
            <a:ext cx="3425262" cy="2016224"/>
            <a:chOff x="5431066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12" name="Нашивка 11"/>
            <p:cNvSpPr/>
            <p:nvPr/>
          </p:nvSpPr>
          <p:spPr>
            <a:xfrm>
              <a:off x="5431066" y="237639"/>
              <a:ext cx="3137230" cy="125489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6359342" y="237639"/>
              <a:ext cx="158150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Налоговый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4077072"/>
            <a:ext cx="3839380" cy="2160240"/>
            <a:chOff x="4262" y="1704200"/>
            <a:chExt cx="3515852" cy="1280745"/>
          </a:xfrm>
          <a:scene3d>
            <a:camera prst="orthographicFront"/>
            <a:lightRig rig="threePt" dir="t"/>
          </a:scene3d>
        </p:grpSpPr>
        <p:sp>
          <p:nvSpPr>
            <p:cNvPr id="15" name="Нашивка 14"/>
            <p:cNvSpPr/>
            <p:nvPr/>
          </p:nvSpPr>
          <p:spPr>
            <a:xfrm>
              <a:off x="4262" y="1704200"/>
              <a:ext cx="3515852" cy="128074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959930" y="1704200"/>
              <a:ext cx="1919812" cy="12807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ФЗ №131 от 06.10.03 «Об общих принципах организации местного самоуправления в Российской Федерации»</a:t>
              </a:r>
              <a:endParaRPr lang="ru-RU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3808" y="4077072"/>
            <a:ext cx="3574942" cy="2232248"/>
            <a:chOff x="3071835" y="1714517"/>
            <a:chExt cx="2998878" cy="1254892"/>
          </a:xfrm>
          <a:scene3d>
            <a:camera prst="orthographicFront"/>
            <a:lightRig rig="threePt" dir="t"/>
          </a:scene3d>
        </p:grpSpPr>
        <p:sp>
          <p:nvSpPr>
            <p:cNvPr id="18" name="Нашивка 17"/>
            <p:cNvSpPr/>
            <p:nvPr/>
          </p:nvSpPr>
          <p:spPr>
            <a:xfrm>
              <a:off x="3071835" y="1714517"/>
              <a:ext cx="2998878" cy="1254892"/>
            </a:xfrm>
            <a:prstGeom prst="chevron">
              <a:avLst/>
            </a:prstGeom>
            <a:solidFill>
              <a:srgbClr val="FFFF00">
                <a:alpha val="90000"/>
              </a:srgb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796691" y="1714517"/>
              <a:ext cx="1751736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Нормативные акты Томской области, муниципальные правовые акты Томского района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0112" y="4149080"/>
            <a:ext cx="3563888" cy="2088232"/>
            <a:chOff x="8436258" y="2181008"/>
            <a:chExt cx="3008906" cy="1201249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>
              <a:off x="8436258" y="2181008"/>
              <a:ext cx="3008906" cy="1201249"/>
            </a:xfrm>
            <a:prstGeom prst="chevron">
              <a:avLst/>
            </a:prstGeom>
            <a:solidFill>
              <a:srgbClr val="7030A0"/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9287383" y="2181008"/>
              <a:ext cx="1525139" cy="1080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Устав муниципального образования «Томский район»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1714488"/>
            <a:ext cx="2034464" cy="45874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финансовой системы района при безусловном исполнении всех принятых обязательств наиболее эффективным способом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</a:rPr>
              <a:t> Реализация мер по повышению эффективности управления бюджетными расходами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178592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национальных проектов в муниципальные программы Томского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2428868"/>
            <a:ext cx="604867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практики осуществления бюджетных расходов на проектных принципах управления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321468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управления муниципальным имуществом и сетью учреждений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28860" y="1785926"/>
            <a:ext cx="36004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250030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321468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ОСНОВНЫЕ ЗАДАЧИ БЮДЖЕТНОЙ ПОЛИТИКИ  ТОМСКОГО РАЙОНА НА 2024 ГОД И ПЛАНОВЫЙ ПЕРИОД 2025-2026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3929066"/>
            <a:ext cx="6048672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4500570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5143512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5786454"/>
            <a:ext cx="604867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28860" y="4500570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28860" y="514351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28860" y="585789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28860" y="3857628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0364" y="5786454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4000504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межбюджетных отношений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0364" y="450057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технологий и процедур планирования, исполнения расходов бюджета Томского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51435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механизмов мониторинга и контроля реализации муниципальных программ Томского района;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7186</TotalTime>
  <Words>1867</Words>
  <Application>Microsoft Office PowerPoint</Application>
  <PresentationFormat>Экран (4:3)</PresentationFormat>
  <Paragraphs>357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Илавская Анна Ивановна</dc:creator>
  <cp:lastModifiedBy>Сорокина Анастасия</cp:lastModifiedBy>
  <cp:revision>1305</cp:revision>
  <dcterms:created xsi:type="dcterms:W3CDTF">2017-11-14T03:01:15Z</dcterms:created>
  <dcterms:modified xsi:type="dcterms:W3CDTF">2023-12-07T08:54:40Z</dcterms:modified>
</cp:coreProperties>
</file>