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72"/>
    <a:srgbClr val="66FF99"/>
    <a:srgbClr val="FF00FF"/>
    <a:srgbClr val="FF99CC"/>
    <a:srgbClr val="F6FC0C"/>
    <a:srgbClr val="FFFF99"/>
    <a:srgbClr val="AA8034"/>
    <a:srgbClr val="17F5B0"/>
    <a:srgbClr val="39A7AD"/>
    <a:srgbClr val="EBF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4" autoAdjust="0"/>
    <p:restoredTop sz="96396" autoAdjust="0"/>
  </p:normalViewPr>
  <p:slideViewPr>
    <p:cSldViewPr>
      <p:cViewPr>
        <p:scale>
          <a:sx n="100" d="100"/>
          <a:sy n="100" d="100"/>
        </p:scale>
        <p:origin x="-129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hPercent val="9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56250000000004"/>
          <c:y val="3.2941176470588286E-2"/>
          <c:w val="0.56562500000000104"/>
          <c:h val="0.835294117647058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5035633394254447E-3"/>
                  <c:y val="2.660473731819699E-3"/>
                </c:manualLayout>
              </c:layout>
              <c:showVal val="1"/>
            </c:dLbl>
            <c:dLbl>
              <c:idx val="1"/>
              <c:layout>
                <c:manualLayout>
                  <c:x val="-1.8116099810021227E-2"/>
                  <c:y val="8.6563944344462875E-3"/>
                </c:manualLayout>
              </c:layout>
              <c:showVal val="1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Val val="1"/>
            </c:dLbl>
            <c:dLbl>
              <c:idx val="3"/>
              <c:layout>
                <c:manualLayout>
                  <c:x val="-2.3235699467088134E-2"/>
                  <c:y val="3.1605963617125213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514817.4</c:v>
                </c:pt>
                <c:pt idx="1">
                  <c:v>542725.1</c:v>
                </c:pt>
                <c:pt idx="2">
                  <c:v>513798.1</c:v>
                </c:pt>
                <c:pt idx="3">
                  <c:v>492057.30000000005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934426705806726E-2"/>
                  <c:y val="1.4117647058823518E-2"/>
                </c:manualLayout>
              </c:layout>
              <c:showVal val="1"/>
            </c:dLbl>
            <c:dLbl>
              <c:idx val="1"/>
              <c:layout>
                <c:manualLayout>
                  <c:x val="6.0415267429188534E-2"/>
                  <c:y val="-3.3245473547905838E-3"/>
                </c:manualLayout>
              </c:layout>
              <c:showVal val="1"/>
            </c:dLbl>
            <c:dLbl>
              <c:idx val="2"/>
              <c:layout>
                <c:manualLayout>
                  <c:x val="4.6136717600654985E-2"/>
                  <c:y val="-7.0931915132918704E-3"/>
                </c:manualLayout>
              </c:layout>
              <c:showVal val="1"/>
            </c:dLbl>
            <c:dLbl>
              <c:idx val="3"/>
              <c:layout>
                <c:manualLayout>
                  <c:x val="2.2483167772121844E-2"/>
                  <c:y val="-2.4334213747854955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  <c:pt idx="0">
                  <c:v>2291845.7999999998</c:v>
                </c:pt>
                <c:pt idx="1">
                  <c:v>3193546.1999999997</c:v>
                </c:pt>
                <c:pt idx="2">
                  <c:v>2803172.1</c:v>
                </c:pt>
                <c:pt idx="3">
                  <c:v>1927023.5</c:v>
                </c:pt>
              </c:numCache>
            </c:numRef>
          </c:val>
        </c:ser>
        <c:gapDepth val="0"/>
        <c:shape val="box"/>
        <c:axId val="133427200"/>
        <c:axId val="133428736"/>
        <c:axId val="0"/>
      </c:bar3DChart>
      <c:catAx>
        <c:axId val="133427200"/>
        <c:scaling>
          <c:orientation val="minMax"/>
        </c:scaling>
        <c:axPos val="b"/>
        <c:numFmt formatCode="General" sourceLinked="1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28736"/>
        <c:crosses val="autoZero"/>
        <c:auto val="1"/>
        <c:lblAlgn val="ctr"/>
        <c:lblOffset val="100"/>
        <c:tickLblSkip val="1"/>
        <c:tickMarkSkip val="1"/>
      </c:catAx>
      <c:valAx>
        <c:axId val="133428736"/>
        <c:scaling>
          <c:orientation val="minMax"/>
        </c:scaling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27200"/>
        <c:crosses val="autoZero"/>
        <c:crossBetween val="between"/>
      </c:valAx>
      <c:spPr>
        <a:solidFill>
          <a:srgbClr val="CCCCFF"/>
        </a:solidFill>
        <a:ln w="37136">
          <a:noFill/>
        </a:ln>
      </c:spPr>
    </c:plotArea>
    <c:legend>
      <c:legendPos val="r"/>
      <c:layout>
        <c:manualLayout>
          <c:xMode val="edge"/>
          <c:yMode val="edge"/>
          <c:x val="0.75577815082209365"/>
          <c:y val="0.36941176470588305"/>
          <c:w val="0.24109677378845085"/>
          <c:h val="0.27058823529411813"/>
        </c:manualLayout>
      </c:layout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783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257338.1</c:v>
                </c:pt>
                <c:pt idx="1">
                  <c:v>288737.30000000005</c:v>
                </c:pt>
                <c:pt idx="2">
                  <c:v>126423.8</c:v>
                </c:pt>
                <c:pt idx="3">
                  <c:v>172008.3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120822622107968E-3"/>
                  <c:y val="7.6421904878367898E-17"/>
                </c:manualLayout>
              </c:layout>
              <c:tx>
                <c:rich>
                  <a:bodyPr/>
                  <a:lstStyle/>
                  <a:p>
                    <a:r>
                      <a:rPr lang="en-US" sz="1330" baseline="0" dirty="0">
                        <a:solidFill>
                          <a:schemeClr val="bg1"/>
                        </a:solidFill>
                      </a:rPr>
                      <a:t>573 792,6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15681233933162E-2"/>
                  <c:y val="-8.3370313866255649E-3"/>
                </c:manualLayout>
              </c:layout>
              <c:tx>
                <c:rich>
                  <a:bodyPr/>
                  <a:lstStyle/>
                  <a:p>
                    <a:r>
                      <a:rPr lang="en-US" sz="1330" baseline="0" dirty="0">
                        <a:solidFill>
                          <a:schemeClr val="bg1"/>
                        </a:solidFill>
                      </a:rPr>
                      <a:t>1 582 040,7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4138817480719794E-2"/>
                  <c:y val="2.0842578466563921E-3"/>
                </c:manualLayout>
              </c:layout>
              <c:tx>
                <c:rich>
                  <a:bodyPr/>
                  <a:lstStyle/>
                  <a:p>
                    <a:r>
                      <a:rPr lang="en-US" sz="1330" baseline="0" dirty="0">
                        <a:solidFill>
                          <a:schemeClr val="bg1"/>
                        </a:solidFill>
                      </a:rPr>
                      <a:t>1 352 289,8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0842578466563973E-3"/>
                </c:manualLayout>
              </c:layout>
              <c:tx>
                <c:rich>
                  <a:bodyPr/>
                  <a:lstStyle/>
                  <a:p>
                    <a:r>
                      <a:rPr lang="en-US" sz="1330" baseline="0" dirty="0">
                        <a:solidFill>
                          <a:schemeClr val="bg1"/>
                        </a:solidFill>
                      </a:rPr>
                      <a:t>18 097,1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3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573792.6</c:v>
                </c:pt>
                <c:pt idx="1">
                  <c:v>1582040.7000000002</c:v>
                </c:pt>
                <c:pt idx="2">
                  <c:v>1352289.8</c:v>
                </c:pt>
                <c:pt idx="3">
                  <c:v>430292.9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138817480719794E-2"/>
                  <c:y val="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1.0282776349614412E-2"/>
                  <c:y val="-4.1685156933127816E-3"/>
                </c:manualLayout>
              </c:layout>
              <c:showVal val="1"/>
            </c:dLbl>
            <c:dLbl>
              <c:idx val="2"/>
              <c:layout>
                <c:manualLayout>
                  <c:x val="1.5424164524421595E-2"/>
                  <c:y val="-4.1685156933128197E-3"/>
                </c:manualLayout>
              </c:layout>
              <c:showVal val="1"/>
            </c:dLbl>
            <c:dLbl>
              <c:idx val="3"/>
              <c:layout>
                <c:manualLayout>
                  <c:x val="1.156812339331621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1217524.3</c:v>
                </c:pt>
                <c:pt idx="1">
                  <c:v>1265463.6000000001</c:v>
                </c:pt>
                <c:pt idx="2">
                  <c:v>1267914</c:v>
                </c:pt>
                <c:pt idx="3">
                  <c:v>1268177.8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Val val="1"/>
            </c:dLbl>
            <c:dLbl>
              <c:idx val="2"/>
              <c:layout>
                <c:manualLayout>
                  <c:x val="1.2853470437018018E-3"/>
                  <c:y val="8.337031386625566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255977.1</c:v>
                </c:pt>
                <c:pt idx="1">
                  <c:v>15525.3</c:v>
                </c:pt>
                <c:pt idx="2">
                  <c:v>15460.3</c:v>
                </c:pt>
                <c:pt idx="3">
                  <c:v>15460.3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120822622107968E-3"/>
                  <c:y val="-2.0842578466563965E-2"/>
                </c:manualLayout>
              </c:layout>
              <c:showVal val="1"/>
            </c:dLbl>
            <c:dLbl>
              <c:idx val="1"/>
              <c:layout>
                <c:manualLayout>
                  <c:x val="1.1568123393316218E-2"/>
                  <c:y val="-1.6674062773251126E-2"/>
                </c:manualLayout>
              </c:layout>
              <c:showVal val="1"/>
            </c:dLbl>
            <c:dLbl>
              <c:idx val="2"/>
              <c:layout>
                <c:manualLayout>
                  <c:x val="8.9974293059125968E-3"/>
                  <c:y val="-1.8758320619907544E-2"/>
                </c:manualLayout>
              </c:layout>
              <c:showVal val="1"/>
            </c:dLbl>
            <c:dLbl>
              <c:idx val="3"/>
              <c:layout>
                <c:manualLayout>
                  <c:x val="5.1413881748072028E-3"/>
                  <c:y val="-2.084257846656396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44974.5</c:v>
                </c:pt>
                <c:pt idx="1">
                  <c:v>41779.300000000003</c:v>
                </c:pt>
                <c:pt idx="2">
                  <c:v>41084.199999999997</c:v>
                </c:pt>
                <c:pt idx="3">
                  <c:v>41084.199999999997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2853470437018018E-3"/>
                  <c:y val="-1.875832061990762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-12 786,3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 formatCode="#,##0.0">
                  <c:v>-12786.3</c:v>
                </c:pt>
              </c:numCache>
            </c:numRef>
          </c:val>
        </c:ser>
        <c:dLbls>
          <c:showVal val="1"/>
        </c:dLbls>
        <c:gapWidth val="108"/>
        <c:gapDepth val="0"/>
        <c:shape val="box"/>
        <c:axId val="110094976"/>
        <c:axId val="109973888"/>
        <c:axId val="0"/>
      </c:bar3DChart>
      <c:catAx>
        <c:axId val="110094976"/>
        <c:scaling>
          <c:orientation val="minMax"/>
        </c:scaling>
        <c:axPos val="b"/>
        <c:numFmt formatCode="General" sourceLinked="1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9973888"/>
        <c:crosses val="autoZero"/>
        <c:auto val="1"/>
        <c:lblAlgn val="ctr"/>
        <c:lblOffset val="100"/>
        <c:tickLblSkip val="1"/>
        <c:tickMarkSkip val="1"/>
      </c:catAx>
      <c:valAx>
        <c:axId val="109973888"/>
        <c:scaling>
          <c:orientation val="minMax"/>
        </c:scaling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009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69676E-2"/>
          <c:w val="0.17967937169807502"/>
          <c:h val="0.8024356073231812"/>
        </c:manualLayout>
      </c:layout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hPercent val="50"/>
      <c:rotY val="20"/>
      <c:perspective val="0"/>
    </c:view3D>
    <c:plotArea>
      <c:layout>
        <c:manualLayout>
          <c:layoutTarget val="inner"/>
          <c:xMode val="edge"/>
          <c:yMode val="edge"/>
          <c:x val="0.2854006586169045"/>
          <c:y val="0.30784708249497011"/>
          <c:w val="0.429198682766191"/>
          <c:h val="0.38229376257545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0.11935903324584438"/>
                  <c:y val="-0.15330136316492299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0.11291338801814572"/>
                  <c:y val="-0.1064781729394866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9.0743054553727304E-2"/>
                  <c:y val="4.0563167367628113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-4.798649534262981E-2"/>
                  <c:y val="6.613575049569384E-2"/>
                </c:manualLayout>
              </c:layout>
              <c:dLblPos val="bestFit"/>
              <c:showCatName val="1"/>
            </c:dLbl>
            <c:dLbl>
              <c:idx val="4"/>
              <c:layout>
                <c:manualLayout>
                  <c:x val="-0.1019105572219247"/>
                  <c:y val="-1.2365697697053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Культура(1,8%)</a:t>
                    </a:r>
                  </a:p>
                </c:rich>
              </c:tx>
              <c:dLblPos val="bestFit"/>
            </c:dLbl>
            <c:dLbl>
              <c:idx val="5"/>
              <c:layout>
                <c:manualLayout>
                  <c:x val="-0.18416563666880631"/>
                  <c:y val="-0.1101037901219603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0.121557509329436"/>
                  <c:y val="-0.21946567578333076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6.1956586852209124E-2"/>
                  <c:y val="-0.24898153892133834"/>
                </c:manualLayout>
              </c:layout>
              <c:dLblPos val="bestFit"/>
              <c:showCatName val="1"/>
            </c:dLbl>
            <c:spPr>
              <a:noFill/>
              <a:ln w="12889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42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(5,6%)</c:v>
                </c:pt>
                <c:pt idx="1">
                  <c:v>Национальная экономика(6%)</c:v>
                </c:pt>
                <c:pt idx="2">
                  <c:v>Жилищно-коммунальное хозяйство(7,7%)</c:v>
                </c:pt>
                <c:pt idx="3">
                  <c:v>Образование(71,7%)</c:v>
                </c:pt>
                <c:pt idx="4">
                  <c:v>Культура и кинематография (1,9%)</c:v>
                </c:pt>
                <c:pt idx="5">
                  <c:v>Социальная политика (2,2%)</c:v>
                </c:pt>
                <c:pt idx="6">
                  <c:v>Физическая культура и спорт(1,5%)</c:v>
                </c:pt>
                <c:pt idx="7">
                  <c:v>Межбюджетные трансферты(3,3%)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5.6</c:v>
                </c:pt>
                <c:pt idx="1">
                  <c:v>4.4000000000000004</c:v>
                </c:pt>
                <c:pt idx="2">
                  <c:v>7.7</c:v>
                </c:pt>
                <c:pt idx="3">
                  <c:v>71.7</c:v>
                </c:pt>
                <c:pt idx="4">
                  <c:v>1.9000000000000001</c:v>
                </c:pt>
                <c:pt idx="5">
                  <c:v>2.2000000000000002</c:v>
                </c:pt>
                <c:pt idx="6">
                  <c:v>1.5</c:v>
                </c:pt>
                <c:pt idx="7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(5,6%)</c:v>
                </c:pt>
                <c:pt idx="1">
                  <c:v>Национальная экономика(6%)</c:v>
                </c:pt>
                <c:pt idx="2">
                  <c:v>Жилищно-коммунальное хозяйство(7,7%)</c:v>
                </c:pt>
                <c:pt idx="3">
                  <c:v>Образование(71,7%)</c:v>
                </c:pt>
                <c:pt idx="4">
                  <c:v>Культура и кинематография (1,9%)</c:v>
                </c:pt>
                <c:pt idx="5">
                  <c:v>Социальная политика (2,2%)</c:v>
                </c:pt>
                <c:pt idx="6">
                  <c:v>Физическая культура и спорт(1,5%)</c:v>
                </c:pt>
                <c:pt idx="7">
                  <c:v>Межбюджетные трансферты(3,3%)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(5,6%)</c:v>
                </c:pt>
                <c:pt idx="1">
                  <c:v>Национальная экономика(6%)</c:v>
                </c:pt>
                <c:pt idx="2">
                  <c:v>Жилищно-коммунальное хозяйство(7,7%)</c:v>
                </c:pt>
                <c:pt idx="3">
                  <c:v>Образование(71,7%)</c:v>
                </c:pt>
                <c:pt idx="4">
                  <c:v>Культура и кинематография (1,9%)</c:v>
                </c:pt>
                <c:pt idx="5">
                  <c:v>Социальная политика (2,2%)</c:v>
                </c:pt>
                <c:pt idx="6">
                  <c:v>Физическая культура и спорт(1,5%)</c:v>
                </c:pt>
                <c:pt idx="7">
                  <c:v>Межбюджетные трансферты(3,3%)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</c:pie3DChart>
      <c:spPr>
        <a:noFill/>
        <a:ln w="25777">
          <a:noFill/>
        </a:ln>
      </c:spPr>
    </c:plotArea>
    <c:plotVisOnly val="1"/>
    <c:dispBlanksAs val="zero"/>
  </c:chart>
  <c:spPr>
    <a:pattFill prst="pct90">
      <a:fgClr>
        <a:srgbClr val="CCFFCC"/>
      </a:fgClr>
      <a:bgClr>
        <a:srgbClr val="FF0000"/>
      </a:bgClr>
    </a:pattFill>
    <a:ln>
      <a:noFill/>
    </a:ln>
  </c:spPr>
  <c:txPr>
    <a:bodyPr/>
    <a:lstStyle/>
    <a:p>
      <a:pPr>
        <a:defRPr sz="12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039"/>
          <c:h val="0.83471074380165233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00FF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065851888423817E-2"/>
                  <c:y val="-4.3031485782325095E-2"/>
                </c:manualLayout>
              </c:layout>
              <c:showVal val="1"/>
            </c:dLbl>
            <c:dLbl>
              <c:idx val="1"/>
              <c:layout>
                <c:manualLayout>
                  <c:x val="9.7244138156920377E-3"/>
                  <c:y val="-0.11857962396191958"/>
                </c:manualLayout>
              </c:layout>
              <c:showVal val="1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Val val="1"/>
            </c:dLbl>
            <c:dLbl>
              <c:idx val="3"/>
              <c:layout>
                <c:manualLayout>
                  <c:x val="1.2624174520392075E-2"/>
                  <c:y val="-0.17755216560919573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92.987658578219424</c:v>
                </c:pt>
                <c:pt idx="1">
                  <c:v>94.015207010301154</c:v>
                </c:pt>
                <c:pt idx="2">
                  <c:v>91.783953640572918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FF00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84201144919144E-2"/>
                  <c:y val="-3.8997736262250389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431440157389768E-2"/>
                  <c:y val="3.1261041898273043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090019391781519E-3"/>
                  <c:y val="-0.18228753316562524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7.0123414217805875</c:v>
                </c:pt>
                <c:pt idx="1">
                  <c:v>5.9847929896988523</c:v>
                </c:pt>
                <c:pt idx="2">
                  <c:v>8.2160463594271036</c:v>
                </c:pt>
              </c:numCache>
            </c:numRef>
          </c:val>
        </c:ser>
        <c:gapDepth val="0"/>
        <c:shape val="cylinder"/>
        <c:axId val="110525824"/>
        <c:axId val="110544000"/>
        <c:axId val="0"/>
      </c:bar3DChart>
      <c:catAx>
        <c:axId val="110525824"/>
        <c:scaling>
          <c:orientation val="minMax"/>
        </c:scaling>
        <c:axPos val="b"/>
        <c:numFmt formatCode="General" sourceLinked="1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0544000"/>
        <c:crosses val="autoZero"/>
        <c:auto val="1"/>
        <c:lblAlgn val="ctr"/>
        <c:lblOffset val="100"/>
        <c:tickLblSkip val="1"/>
        <c:tickMarkSkip val="1"/>
      </c:catAx>
      <c:valAx>
        <c:axId val="110544000"/>
        <c:scaling>
          <c:orientation val="minMax"/>
          <c:min val="0.30000000000000027"/>
        </c:scaling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0525824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127"/>
          <c:w val="0.2091082617530714"/>
          <c:h val="0.25085290749398731"/>
        </c:manualLayout>
      </c:layout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3.1645569620253233E-3"/>
          <c:y val="0.35774058577405915"/>
          <c:w val="0.74841772151898733"/>
          <c:h val="0.3933054393305446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7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4053815099145433E-2"/>
                  <c:y val="-8.00005913569192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2.3649348845724397E-2"/>
                  <c:y val="-0.1689684821061784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0217956806763837E-2"/>
                  <c:y val="-0.10310697534198417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6.6250786526935709E-2"/>
                  <c:y val="-0.23909023894031053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0.18223612676915679"/>
                  <c:y val="-0.1554593619025892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5.2430629609552803E-2"/>
                  <c:y val="-0.1700525820365447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8.7059998797947763E-2"/>
                  <c:y val="1.3286943500664238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339383.7</c:v>
                </c:pt>
                <c:pt idx="1">
                  <c:v>40275.800000000003</c:v>
                </c:pt>
                <c:pt idx="2">
                  <c:v>9726</c:v>
                </c:pt>
                <c:pt idx="3">
                  <c:v>381.2</c:v>
                </c:pt>
                <c:pt idx="4">
                  <c:v>10754.3</c:v>
                </c:pt>
                <c:pt idx="5">
                  <c:v>276</c:v>
                </c:pt>
                <c:pt idx="6">
                  <c:v>2319</c:v>
                </c:pt>
                <c:pt idx="7">
                  <c:v>3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4934"/>
          <c:y val="0.20051991217586607"/>
          <c:w val="0.28481012658227883"/>
          <c:h val="0.56276150627615062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57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3215E-2"/>
                  <c:y val="-0.1594743957839229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3.276300370654868E-2"/>
                  <c:y val="-0.13611626502068747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1854860521616961"/>
                  <c:y val="-0.16295695658116574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468811287064957E-2"/>
                  <c:y val="-4.6238337258578864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1.3164720770574279E-2"/>
                  <c:y val="-0.21362017554686241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4.9607869458620939E-2"/>
                  <c:y val="-7.1017680003190323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6904925443609629E-2"/>
                  <c:y val="-0.11201589747199596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415728908630372"/>
                  <c:y val="-0.108450835083404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356845.2</c:v>
                </c:pt>
                <c:pt idx="1">
                  <c:v>11644</c:v>
                </c:pt>
                <c:pt idx="2">
                  <c:v>49430.5</c:v>
                </c:pt>
                <c:pt idx="3">
                  <c:v>7930.6</c:v>
                </c:pt>
                <c:pt idx="4">
                  <c:v>285</c:v>
                </c:pt>
                <c:pt idx="5">
                  <c:v>366.8</c:v>
                </c:pt>
                <c:pt idx="6">
                  <c:v>4711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6350">
          <a:noFill/>
        </a:ln>
      </c:spPr>
    </c:plotArea>
    <c:legend>
      <c:legendPos val="r"/>
      <c:layout>
        <c:manualLayout>
          <c:xMode val="edge"/>
          <c:yMode val="edge"/>
          <c:x val="0.6822742733366508"/>
          <c:y val="0.1510633522937094"/>
          <c:w val="0.30903790087463595"/>
          <c:h val="0.5721925133689848"/>
        </c:manualLayout>
      </c:layout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2.1638330757341607E-2"/>
          <c:y val="0.36930455635491666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 г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762E-2"/>
                  <c:y val="-0.1920491684199510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3142541929167688E-2"/>
                  <c:y val="-9.225557081540874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7.9593050772053704E-3"/>
                  <c:y val="-0.1104886813328519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855914098450209E-2"/>
                  <c:y val="-0.284783225411704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0.12573250218722679"/>
                  <c:y val="-0.22728056538290239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7320887439302688E-3"/>
                  <c:y val="-0.17323945349640543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7.7569365508214153E-2"/>
                  <c:y val="1.1412824681053013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379900.4</c:v>
                </c:pt>
                <c:pt idx="1">
                  <c:v>12169</c:v>
                </c:pt>
                <c:pt idx="2">
                  <c:v>46207.8</c:v>
                </c:pt>
                <c:pt idx="3">
                  <c:v>1982.7</c:v>
                </c:pt>
                <c:pt idx="4">
                  <c:v>314</c:v>
                </c:pt>
                <c:pt idx="5">
                  <c:v>487.6</c:v>
                </c:pt>
                <c:pt idx="6">
                  <c:v>4723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9016"/>
          <c:h val="0.67386091127098402"/>
        </c:manualLayout>
      </c:layout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7081339712918715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518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7.2872171203555172E-2"/>
                  <c:y val="-0.1321146213613353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8.3357264801691977E-3"/>
                  <c:y val="-0.1935522133569047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3.3985662241697419E-2"/>
                  <c:y val="-0.17199446598459375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9171378150731314"/>
                  <c:y val="-0.21891232684851494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7.4390868886042377E-2"/>
                  <c:y val="-0.1895813619826807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21800917912249373"/>
                  <c:y val="-0.14701760978359271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7558985011935971"/>
                  <c:y val="2.1857994431824037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354811.1</c:v>
                </c:pt>
                <c:pt idx="1">
                  <c:v>13534</c:v>
                </c:pt>
                <c:pt idx="2">
                  <c:v>48056.1</c:v>
                </c:pt>
                <c:pt idx="3">
                  <c:v>0</c:v>
                </c:pt>
                <c:pt idx="4">
                  <c:v>348</c:v>
                </c:pt>
                <c:pt idx="5">
                  <c:v>648</c:v>
                </c:pt>
                <c:pt idx="6">
                  <c:v>4743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1187050359712232"/>
          <c:y val="0.34219269102990074"/>
          <c:w val="0.57733812949640251"/>
          <c:h val="0.4219269102990040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7564115024634025"/>
                  <c:y val="-4.1115420545742139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6.5241508934660089E-2"/>
                  <c:y val="1.7490120145380685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7154899054046122"/>
                  <c:y val="-0.1144344980494966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7332392426149595E-3"/>
                  <c:y val="-3.012403383751007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1.3859791824285584E-2"/>
                  <c:y val="-2.9669719237545036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781E-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8417266187050427"/>
                  <c:y val="0.1262458471760799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28237410071942504"/>
                  <c:y val="0.2657807308970103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54528.600000000006</c:v>
                </c:pt>
                <c:pt idx="1">
                  <c:v>11055</c:v>
                </c:pt>
                <c:pt idx="2">
                  <c:v>40830.5</c:v>
                </c:pt>
                <c:pt idx="3">
                  <c:v>5182.1000000000004</c:v>
                </c:pt>
                <c:pt idx="4">
                  <c:v>102.2</c:v>
                </c:pt>
              </c:numCache>
            </c:numRef>
          </c:val>
        </c:ser>
      </c:pie3DChart>
      <c:spPr>
        <a:noFill/>
        <a:ln w="2161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512E-2"/>
          <c:y val="0.28857142857142859"/>
          <c:w val="0.60632688927943768"/>
          <c:h val="0.3914285714285721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149145842964492E-2"/>
                  <c:y val="-0.19662250651979438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5.6075534618017363E-2"/>
                  <c:y val="1.6179435347292055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0.13365271242263405"/>
                  <c:y val="-7.8780203283646058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9.6604633535341947E-2"/>
                  <c:y val="-3.0650049723472489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5.8842028305098779E-4"/>
                  <c:y val="-6.4054535945870595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47786</c:v>
                </c:pt>
                <c:pt idx="1">
                  <c:v>12346.9</c:v>
                </c:pt>
                <c:pt idx="2">
                  <c:v>51200</c:v>
                </c:pt>
                <c:pt idx="3">
                  <c:v>70</c:v>
                </c:pt>
                <c:pt idx="4">
                  <c:v>106.1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1.6216216216216221E-2"/>
          <c:y val="0.41000000000000031"/>
          <c:w val="0.69189189189189282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3790767492300637"/>
                  <c:y val="-9.3634696178282253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3.2432432432432441E-2"/>
                  <c:y val="-1.8376562797016809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2.173832537125505E-2"/>
                  <c:y val="-1.7753102263784827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6.4300317393927914E-2"/>
                  <c:y val="-2.6697513989527348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3.1396293658003206E-2"/>
                  <c:y val="7.806504189403153E-4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43630.6</c:v>
                </c:pt>
                <c:pt idx="1">
                  <c:v>12346.9</c:v>
                </c:pt>
                <c:pt idx="2">
                  <c:v>11850</c:v>
                </c:pt>
                <c:pt idx="3">
                  <c:v>72.8</c:v>
                </c:pt>
                <c:pt idx="4">
                  <c:v>110.3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7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512E-2"/>
          <c:y val="0.28857142857142859"/>
          <c:w val="0.60632688927943768"/>
          <c:h val="0.3914285714285721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149112646434141E-2"/>
                  <c:y val="-0.19659053908584009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4.1849217638691323E-2"/>
                  <c:y val="-7.845838625010587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7.107357668484901E-2"/>
                  <c:y val="-4.011988823977648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6870106741635995E-2"/>
                  <c:y val="-3.0713064092794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3463110852253054E-2"/>
                  <c:y val="-6.4658369316738691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44876.799999999996</c:v>
                </c:pt>
                <c:pt idx="1">
                  <c:v>12346.9</c:v>
                </c:pt>
                <c:pt idx="2">
                  <c:v>12500</c:v>
                </c:pt>
                <c:pt idx="3">
                  <c:v>75.7</c:v>
                </c:pt>
                <c:pt idx="4">
                  <c:v>114.7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regtom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Q:\Бюджет\БЮДЖЕТ ДЛЯ ГРАЖДАН\2020\683227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8572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ТОМСКИЙ    РАЙОН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285860"/>
            <a:ext cx="8858312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решения Думы Томского района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19.12.2019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№333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бюджета Томского района на 2020 год  и плановый период 2021 и 2022 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НА 2020 ГОД И ПЛАНОВЫЙ ПЕРИОД 2021-2022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/>
                <a:gridCol w="1971689"/>
                <a:gridCol w="2190765"/>
                <a:gridCol w="1971689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3 736 271,3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3 316 970,2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2 419 080,8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3 736 271,3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3 316 970,2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2 419 080,8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49 684,46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44 108,65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32 168,63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49 684,46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44 108,65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32 168,63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2020-2022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2020 -  431 216,1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2021 -  445 787,5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2022 -  422 143,2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2020 - 111 509,0 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2021  -  68 010,6 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 -  69 914,1 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2020 - 3 151 766,9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2021 - 2 762 08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2022 - 1 885 939,3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2020  -  41 779,3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2021  -  41 084,2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 -  41 084,2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-16411" y="792163"/>
          <a:ext cx="9077861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836712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791075" y="982663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00108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4929190" y="928670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357158" y="1714488"/>
          <a:ext cx="4143404" cy="55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214686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47505"/>
          <a:ext cx="9001155" cy="59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735"/>
                <a:gridCol w="1546179"/>
                <a:gridCol w="1597494"/>
                <a:gridCol w="1508747"/>
              </a:tblGrid>
              <a:tr h="10389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97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210 187,9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151 801,5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153 052,5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0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4 795,70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4 834,3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4 982,2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2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222 554,3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207 976,4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207 402,0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5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286 656,6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119 647,6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41 736,4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8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2 677 583,2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2 566 662,5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1 742 542,5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91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71 668,4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64 493,9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66 931,9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4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83 777,3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82 415,9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82 684,3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6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56 267,4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16 713,8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17 443,8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99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79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122 630,5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102 424,3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102 305,2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3 316 970,2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2 419 080,8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2020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714357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664296" cy="86409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 Развитие малого и среднего предпринимательства в Томском районе на 2016-2020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592288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условий охраны труда в Томском районе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5733256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в Томском районе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3645024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финансами Томского района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2636912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«Социальное развитие Томского района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ресурсами Томского района на 2016-2020 годы»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сельскохозяйственного производства Томского района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5805264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комфортности проживания на территории Томского района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4725144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информационного общества в Томском районе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Лента лицом вверх 14"/>
          <p:cNvSpPr/>
          <p:nvPr/>
        </p:nvSpPr>
        <p:spPr>
          <a:xfrm>
            <a:off x="2555776" y="2852936"/>
            <a:ext cx="4176464" cy="2592288"/>
          </a:xfrm>
          <a:prstGeom prst="ribbon2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ТОМСКОГО РАЙОНА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7829" name="Содержимое 3"/>
          <p:cNvGraphicFramePr>
            <a:graphicFrameLocks noChangeAspect="1"/>
          </p:cNvGraphicFramePr>
          <p:nvPr/>
        </p:nvGraphicFramePr>
        <p:xfrm>
          <a:off x="755576" y="404664"/>
          <a:ext cx="3930402" cy="2721048"/>
        </p:xfrm>
        <a:graphic>
          <a:graphicData uri="http://schemas.openxmlformats.org/presentationml/2006/ole">
            <p:oleObj spid="_x0000_s77832" name="Документ" r:id="rId4" imgW="6096794" imgH="4050563" progId="Word.Document.12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Томского района.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Управление финансов Администрации Томского района предлагает вам редакцию «Бюджета для граждан», подготовленную на основе решения Думы Томского района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333 от 19.12.2019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 утверждении бюджета Томского района на 2020 год  и плановый период 2021 и 2022 годов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Целью направления  вам информации о формировании бюджета района в доступной форме  является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Томского района.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Н.Н. Чернова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Заместитель Главы                                                                                                                                                                Администрации Томского района 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– начальник Управления финансов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4"/>
          <a:ext cx="9144000" cy="625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4533084"/>
                <a:gridCol w="1428760"/>
                <a:gridCol w="1357322"/>
                <a:gridCol w="1357290"/>
              </a:tblGrid>
              <a:tr h="6026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2020год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</a:tr>
              <a:tr h="5774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малого и среднего предпринимательства в Томском районе на 2016-2020 годы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950,0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25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«Улучшение условий охраны труда в Томском районе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25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«Эффективное управление муниципальными ресурсами Томского района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22 674,5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1 584,0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1 584,0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25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«Эффективное управление муниципальными финансами Томского района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129 824,2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109 426,6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110 467,4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25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сельскохозяйственного производства Томского района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90 374,4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89 774,4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89 200,0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22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Томском районе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2 619 436,8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2 530 485,4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1 706 365,4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22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«Социальное развитие Томского района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232 609,6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186 408,7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189 845,1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5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информационного общества в Томском районе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1 515,8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1 213,00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1 213,0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75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«Улучшение комфортности проживания на территории Томского района на 2016-2020 годы»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376 705,9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198 624,3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120 713,1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40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3 474 271,2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3 118 456,4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2 220 328,0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10543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54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3 474 271,2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3 118 456,4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2 220 328,0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445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262 000,10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198 513,80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198 752,80</a:t>
                      </a:r>
                    </a:p>
                  </a:txBody>
                  <a:tcPr marL="0" marR="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3 316 970,2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2 419 080,8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Управлением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reception@regtom.ru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Томского района - начальник  Управления финансов Администрации Томского района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Чернова Надежда Николаевна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18-00,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\Desktop\Лучший Мо\к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688632" cy="6462504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C:\Users\Ilavskaya\Desktop\Бюджет для граждан 2019\фото 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728192" cy="21669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929067"/>
            <a:ext cx="33209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Томского района составляет                                                                                                                                                     10 064,2 км²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района -75,2 тыс.человек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  поселений, 128 населенных 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1942"/>
            <a:ext cx="3574942" cy="2237378"/>
            <a:chOff x="3071835" y="1711633"/>
            <a:chExt cx="2998878" cy="1257776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982208" y="1711633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2020 ГОД И ПЛАНОВЫЙ ПЕРИОД 2021-2022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6438</TotalTime>
  <Words>2039</Words>
  <Application>Microsoft Office PowerPoint</Application>
  <PresentationFormat>Экран (4:3)</PresentationFormat>
  <Paragraphs>429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</dc:title>
  <dc:creator>Илавская Анна Ивановна</dc:creator>
  <cp:lastModifiedBy>Валитова Глира Кешафовна</cp:lastModifiedBy>
  <cp:revision>1166</cp:revision>
  <dcterms:created xsi:type="dcterms:W3CDTF">2017-11-14T03:01:15Z</dcterms:created>
  <dcterms:modified xsi:type="dcterms:W3CDTF">2020-01-09T09:42:04Z</dcterms:modified>
</cp:coreProperties>
</file>