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314" r:id="rId3"/>
    <p:sldId id="315" r:id="rId4"/>
    <p:sldId id="316" r:id="rId5"/>
    <p:sldId id="317" r:id="rId6"/>
    <p:sldId id="319" r:id="rId7"/>
    <p:sldId id="320" r:id="rId8"/>
    <p:sldId id="321" r:id="rId9"/>
    <p:sldId id="322" r:id="rId10"/>
    <p:sldId id="323" r:id="rId11"/>
    <p:sldId id="328" r:id="rId12"/>
    <p:sldId id="324" r:id="rId13"/>
    <p:sldId id="326" r:id="rId14"/>
    <p:sldId id="329" r:id="rId15"/>
    <p:sldId id="331" r:id="rId16"/>
    <p:sldId id="339" r:id="rId17"/>
    <p:sldId id="333" r:id="rId18"/>
    <p:sldId id="334" r:id="rId19"/>
    <p:sldId id="335" r:id="rId20"/>
    <p:sldId id="336" r:id="rId21"/>
    <p:sldId id="337" r:id="rId22"/>
    <p:sldId id="33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FF99"/>
    <a:srgbClr val="17F5B0"/>
    <a:srgbClr val="FF99CC"/>
    <a:srgbClr val="EBFAFF"/>
    <a:srgbClr val="551472"/>
    <a:srgbClr val="FF00FF"/>
    <a:srgbClr val="F6FC0C"/>
    <a:srgbClr val="AA8034"/>
    <a:srgbClr val="39A7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5" autoAdjust="0"/>
    <p:restoredTop sz="96358" autoAdjust="0"/>
  </p:normalViewPr>
  <p:slideViewPr>
    <p:cSldViewPr>
      <p:cViewPr>
        <p:scale>
          <a:sx n="100" d="100"/>
          <a:sy n="100" d="100"/>
        </p:scale>
        <p:origin x="-1932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9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156250000000004"/>
          <c:y val="3.2941176470588508E-2"/>
          <c:w val="0.56562500000000415"/>
          <c:h val="0.8352941176470588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FFF00"/>
            </a:solidFill>
            <a:ln w="1856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0087549981487963E-2"/>
                  <c:y val="1.31289461056777E-2"/>
                </c:manualLayout>
              </c:layout>
              <c:showVal val="1"/>
            </c:dLbl>
            <c:dLbl>
              <c:idx val="1"/>
              <c:layout>
                <c:manualLayout>
                  <c:x val="-1.8116099810021227E-2"/>
                  <c:y val="8.6563944344463725E-3"/>
                </c:manualLayout>
              </c:layout>
              <c:showVal val="1"/>
            </c:dLbl>
            <c:dLbl>
              <c:idx val="2"/>
              <c:layout>
                <c:manualLayout>
                  <c:x val="-1.0519649638554633E-2"/>
                  <c:y val="2.4011536393469441E-2"/>
                </c:manualLayout>
              </c:layout>
              <c:showVal val="1"/>
            </c:dLbl>
            <c:dLbl>
              <c:idx val="3"/>
              <c:layout>
                <c:manualLayout>
                  <c:x val="-2.323569946708821E-2"/>
                  <c:y val="3.1605963617125525E-2"/>
                </c:manualLayout>
              </c:layout>
              <c:showVal val="1"/>
            </c:dLbl>
            <c:spPr>
              <a:noFill/>
              <a:ln w="37136">
                <a:noFill/>
              </a:ln>
            </c:spPr>
            <c:txPr>
              <a:bodyPr rot="-2880000" vert="horz"/>
              <a:lstStyle/>
              <a:p>
                <a:pPr algn="ctr">
                  <a:defRPr sz="1499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Sheet1!$B$2:$E$2</c:f>
              <c:numCache>
                <c:formatCode>#,##0.0</c:formatCode>
                <c:ptCount val="4"/>
                <c:pt idx="0">
                  <c:v>844484.2</c:v>
                </c:pt>
                <c:pt idx="1">
                  <c:v>880049.9</c:v>
                </c:pt>
                <c:pt idx="2">
                  <c:v>1003036.1</c:v>
                </c:pt>
                <c:pt idx="3">
                  <c:v>1067598.9000000004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9CC00"/>
            </a:solidFill>
            <a:ln w="1856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7.3131434817078775E-2"/>
                  <c:y val="1.8304975883789844E-2"/>
                </c:manualLayout>
              </c:layout>
              <c:showVal val="1"/>
            </c:dLbl>
            <c:dLbl>
              <c:idx val="1"/>
              <c:layout>
                <c:manualLayout>
                  <c:x val="6.0415267429188887E-2"/>
                  <c:y val="-3.324547354790602E-3"/>
                </c:manualLayout>
              </c:layout>
              <c:showVal val="1"/>
            </c:dLbl>
            <c:dLbl>
              <c:idx val="2"/>
              <c:layout>
                <c:manualLayout>
                  <c:x val="4.6136717600654985E-2"/>
                  <c:y val="-7.0931915132919077E-3"/>
                </c:manualLayout>
              </c:layout>
              <c:showVal val="1"/>
            </c:dLbl>
            <c:dLbl>
              <c:idx val="3"/>
              <c:layout>
                <c:manualLayout>
                  <c:x val="2.2483167772122146E-2"/>
                  <c:y val="-2.4334213747855084E-2"/>
                </c:manualLayout>
              </c:layout>
              <c:showVal val="1"/>
            </c:dLbl>
            <c:spPr>
              <a:noFill/>
              <a:ln w="37136">
                <a:noFill/>
              </a:ln>
            </c:spPr>
            <c:txPr>
              <a:bodyPr rot="-2700000" vert="horz"/>
              <a:lstStyle/>
              <a:p>
                <a:pPr algn="ctr">
                  <a:defRPr sz="1462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Sheet1!$B$3:$E$3</c:f>
              <c:numCache>
                <c:formatCode>#,##0.0</c:formatCode>
                <c:ptCount val="4"/>
                <c:pt idx="0">
                  <c:v>4176712.5</c:v>
                </c:pt>
                <c:pt idx="1">
                  <c:v>2880103.9</c:v>
                </c:pt>
                <c:pt idx="2">
                  <c:v>2632700.2000000002</c:v>
                </c:pt>
                <c:pt idx="3">
                  <c:v>2559570.7999999998</c:v>
                </c:pt>
              </c:numCache>
            </c:numRef>
          </c:val>
        </c:ser>
        <c:gapDepth val="0"/>
        <c:shape val="box"/>
        <c:axId val="97455104"/>
        <c:axId val="97460992"/>
        <c:axId val="0"/>
      </c:bar3DChart>
      <c:catAx>
        <c:axId val="97455104"/>
        <c:scaling>
          <c:orientation val="minMax"/>
        </c:scaling>
        <c:axPos val="b"/>
        <c:numFmt formatCode="General" sourceLinked="1"/>
        <c:tickLblPos val="low"/>
        <c:spPr>
          <a:ln w="46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4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7460992"/>
        <c:crosses val="autoZero"/>
        <c:auto val="1"/>
        <c:lblAlgn val="ctr"/>
        <c:lblOffset val="100"/>
        <c:tickLblSkip val="1"/>
        <c:tickMarkSkip val="1"/>
      </c:catAx>
      <c:valAx>
        <c:axId val="97460992"/>
        <c:scaling>
          <c:orientation val="minMax"/>
        </c:scaling>
        <c:axPos val="l"/>
        <c:majorGridlines>
          <c:spPr>
            <a:ln w="4642">
              <a:solidFill>
                <a:schemeClr val="tx1"/>
              </a:solidFill>
              <a:prstDash val="solid"/>
            </a:ln>
          </c:spPr>
        </c:majorGridlines>
        <c:numFmt formatCode="#,##0.0" sourceLinked="1"/>
        <c:tickLblPos val="nextTo"/>
        <c:spPr>
          <a:ln w="46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76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7455104"/>
        <c:crosses val="autoZero"/>
        <c:crossBetween val="between"/>
      </c:valAx>
      <c:spPr>
        <a:noFill/>
        <a:ln w="37136">
          <a:noFill/>
        </a:ln>
      </c:spPr>
    </c:plotArea>
    <c:legend>
      <c:legendPos val="r"/>
      <c:layout>
        <c:manualLayout>
          <c:xMode val="edge"/>
          <c:yMode val="edge"/>
          <c:x val="0.75857616678642659"/>
          <c:y val="0.36941176470588527"/>
          <c:w val="0.23829875782411741"/>
          <c:h val="0.27058823529411974"/>
        </c:manualLayout>
      </c:layout>
      <c:spPr>
        <a:noFill/>
        <a:ln w="4642">
          <a:solidFill>
            <a:schemeClr val="tx1"/>
          </a:solidFill>
          <a:prstDash val="solid"/>
        </a:ln>
      </c:spPr>
      <c:txPr>
        <a:bodyPr/>
        <a:lstStyle/>
        <a:p>
          <a:pPr>
            <a:defRPr sz="2186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70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6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618343015606339"/>
          <c:y val="2.5464379212826696E-2"/>
          <c:w val="0.59167874420581745"/>
          <c:h val="0.88926682701775428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2"/>
              <c:layout>
                <c:manualLayout>
                  <c:x val="8.0976863753213391E-2"/>
                  <c:y val="-4.1685156933127052E-3"/>
                </c:manualLayout>
              </c:layout>
              <c:showVal val="1"/>
            </c:dLbl>
            <c:dLbl>
              <c:idx val="3"/>
              <c:layout>
                <c:manualLayout>
                  <c:x val="8.7403598971722354E-2"/>
                  <c:y val="-8.3370313866255649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Sheet1!$B$2:$E$2</c:f>
              <c:numCache>
                <c:formatCode>#,##0.0</c:formatCode>
                <c:ptCount val="4"/>
                <c:pt idx="0">
                  <c:v>511124.4</c:v>
                </c:pt>
                <c:pt idx="1">
                  <c:v>218622</c:v>
                </c:pt>
                <c:pt idx="2">
                  <c:v>76212.2</c:v>
                </c:pt>
                <c:pt idx="3">
                  <c:v>51618.8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FF00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100" baseline="0" dirty="0" smtClean="0">
                        <a:solidFill>
                          <a:schemeClr val="tx1"/>
                        </a:solidFill>
                      </a:rPr>
                      <a:t>150 900,5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-2.5706940874036049E-3"/>
                  <c:y val="-1.6411479107530731E-7"/>
                </c:manualLayout>
              </c:layout>
              <c:showVal val="1"/>
            </c:dLbl>
            <c:txPr>
              <a:bodyPr/>
              <a:lstStyle/>
              <a:p>
                <a:pPr>
                  <a:defRPr sz="11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Sheet1!$B$3:$E$3</c:f>
              <c:numCache>
                <c:formatCode>#,##0.0</c:formatCode>
                <c:ptCount val="4"/>
                <c:pt idx="0">
                  <c:v>1118784.8</c:v>
                </c:pt>
                <c:pt idx="1">
                  <c:v>254324</c:v>
                </c:pt>
                <c:pt idx="2">
                  <c:v>150900.5</c:v>
                </c:pt>
                <c:pt idx="3">
                  <c:v>101860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hlink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4138817480719794E-2"/>
                  <c:y val="4.1685156933127816E-3"/>
                </c:manualLayout>
              </c:layout>
              <c:showVal val="1"/>
            </c:dLbl>
            <c:dLbl>
              <c:idx val="1"/>
              <c:layout>
                <c:manualLayout>
                  <c:x val="1.0282776349614494E-2"/>
                  <c:y val="-4.1685156933127816E-3"/>
                </c:manualLayout>
              </c:layout>
              <c:showVal val="1"/>
            </c:dLbl>
            <c:dLbl>
              <c:idx val="2"/>
              <c:layout>
                <c:manualLayout>
                  <c:x val="1.5424164524421595E-2"/>
                  <c:y val="-4.1685156933128197E-3"/>
                </c:manualLayout>
              </c:layout>
              <c:showVal val="1"/>
            </c:dLbl>
            <c:dLbl>
              <c:idx val="3"/>
              <c:layout>
                <c:manualLayout>
                  <c:x val="1.1568123393316339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Sheet1!$B$4:$E$4</c:f>
              <c:numCache>
                <c:formatCode>#,##0.0</c:formatCode>
                <c:ptCount val="4"/>
                <c:pt idx="0">
                  <c:v>2182552.7000000002</c:v>
                </c:pt>
                <c:pt idx="1">
                  <c:v>2317649.2000000002</c:v>
                </c:pt>
                <c:pt idx="2">
                  <c:v>2317871.9</c:v>
                </c:pt>
                <c:pt idx="3">
                  <c:v>2318459.4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 из бюджета Томской области</c:v>
                </c:pt>
              </c:strCache>
            </c:strRef>
          </c:tx>
          <c:spPr>
            <a:solidFill>
              <a:srgbClr val="FF0000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1"/>
              <c:layout>
                <c:manualLayout>
                  <c:x val="3.8560411311053984E-3"/>
                  <c:y val="1.0421289233281963E-2"/>
                </c:manualLayout>
              </c:layout>
              <c:showVal val="1"/>
            </c:dLbl>
            <c:dLbl>
              <c:idx val="2"/>
              <c:layout>
                <c:manualLayout>
                  <c:x val="1.2853470437018128E-3"/>
                  <c:y val="8.3370313866255666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1.667406277325112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Sheet1!$B$5:$E$5</c:f>
              <c:numCache>
                <c:formatCode>#,##0.0</c:formatCode>
                <c:ptCount val="4"/>
                <c:pt idx="0">
                  <c:v>381580.80000000005</c:v>
                </c:pt>
                <c:pt idx="1">
                  <c:v>32638.6</c:v>
                </c:pt>
                <c:pt idx="2">
                  <c:v>32618.6</c:v>
                </c:pt>
                <c:pt idx="3">
                  <c:v>32618.6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межбюджетные трансферты из бюджетов сельских поселений</c:v>
                </c:pt>
              </c:strCache>
            </c:strRef>
          </c:tx>
          <c:spPr>
            <a:solidFill>
              <a:srgbClr val="FFFF00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7.7120822622107968E-3"/>
                  <c:y val="-2.0842578466564177E-2"/>
                </c:manualLayout>
              </c:layout>
              <c:showVal val="1"/>
            </c:dLbl>
            <c:dLbl>
              <c:idx val="1"/>
              <c:layout>
                <c:manualLayout>
                  <c:x val="1.1568123393316339E-2"/>
                  <c:y val="-1.6674062773251126E-2"/>
                </c:manualLayout>
              </c:layout>
              <c:showVal val="1"/>
            </c:dLbl>
            <c:dLbl>
              <c:idx val="2"/>
              <c:layout>
                <c:manualLayout>
                  <c:x val="8.9974293059125968E-3"/>
                  <c:y val="-1.8758320619907665E-2"/>
                </c:manualLayout>
              </c:layout>
              <c:showVal val="1"/>
            </c:dLbl>
            <c:dLbl>
              <c:idx val="3"/>
              <c:layout>
                <c:manualLayout>
                  <c:x val="5.1413881748072114E-3"/>
                  <c:y val="-2.084257846656417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Sheet1!$B$6:$E$6</c:f>
              <c:numCache>
                <c:formatCode>#,##0.0</c:formatCode>
                <c:ptCount val="4"/>
                <c:pt idx="0">
                  <c:v>66785.899999999994</c:v>
                </c:pt>
                <c:pt idx="1">
                  <c:v>56870.1</c:v>
                </c:pt>
                <c:pt idx="2">
                  <c:v>55097</c:v>
                </c:pt>
                <c:pt idx="3">
                  <c:v>55014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tx2"/>
            </a:solidFill>
            <a:ln w="15833">
              <a:solidFill>
                <a:schemeClr val="tx1"/>
              </a:solidFill>
              <a:prstDash val="solid"/>
            </a:ln>
          </c:spPr>
          <c:dLbls>
            <c:delete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Sheet1!$B$7:$E$7</c:f>
              <c:numCache>
                <c:formatCode>#,##0.0</c:formatCode>
                <c:ptCount val="4"/>
                <c:pt idx="0">
                  <c:v>-133571.70000000001</c:v>
                </c:pt>
                <c:pt idx="1">
                  <c:v>-56870.1</c:v>
                </c:pt>
                <c:pt idx="2">
                  <c:v>-55097</c:v>
                </c:pt>
                <c:pt idx="3">
                  <c:v>-55014</c:v>
                </c:pt>
              </c:numCache>
            </c:numRef>
          </c:val>
        </c:ser>
        <c:dLbls>
          <c:showVal val="1"/>
        </c:dLbls>
        <c:gapWidth val="108"/>
        <c:gapDepth val="0"/>
        <c:shape val="box"/>
        <c:axId val="148577664"/>
        <c:axId val="148608128"/>
        <c:axId val="0"/>
      </c:bar3DChart>
      <c:catAx>
        <c:axId val="148577664"/>
        <c:scaling>
          <c:orientation val="minMax"/>
        </c:scaling>
        <c:axPos val="b"/>
        <c:numFmt formatCode="General" sourceLinked="1"/>
        <c:tickLblPos val="low"/>
        <c:spPr>
          <a:ln w="3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8608128"/>
        <c:crosses val="autoZero"/>
        <c:auto val="1"/>
        <c:lblAlgn val="ctr"/>
        <c:lblOffset val="100"/>
        <c:tickLblSkip val="1"/>
        <c:tickMarkSkip val="1"/>
      </c:catAx>
      <c:valAx>
        <c:axId val="148608128"/>
        <c:scaling>
          <c:orientation val="minMax"/>
        </c:scaling>
        <c:axPos val="l"/>
        <c:majorGridlines>
          <c:spPr>
            <a:ln w="3958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3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77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8577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34119385462461"/>
          <c:y val="5.1312787036770002E-2"/>
          <c:w val="0.17967937169807502"/>
          <c:h val="0.80243560732318586"/>
        </c:manualLayout>
      </c:layout>
      <c:spPr>
        <a:noFill/>
        <a:ln w="31667">
          <a:noFill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5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5"/>
      <c:hPercent val="50"/>
      <c:rotY val="20"/>
      <c:perspective val="0"/>
    </c:view3D>
    <c:plotArea>
      <c:layout>
        <c:manualLayout>
          <c:layoutTarget val="inner"/>
          <c:xMode val="edge"/>
          <c:yMode val="edge"/>
          <c:x val="0.2854006586169045"/>
          <c:y val="0.30784708249497145"/>
          <c:w val="0.429198682766191"/>
          <c:h val="0.3822937625754542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25777">
              <a:noFill/>
            </a:ln>
          </c:spPr>
          <c:explosion val="25"/>
          <c:dPt>
            <c:idx val="0"/>
            <c:spPr>
              <a:solidFill>
                <a:srgbClr val="FF6600"/>
              </a:solidFill>
              <a:ln w="25777">
                <a:noFill/>
              </a:ln>
            </c:spPr>
          </c:dPt>
          <c:dPt>
            <c:idx val="1"/>
            <c:spPr>
              <a:solidFill>
                <a:srgbClr val="993366"/>
              </a:solidFill>
              <a:ln w="25777">
                <a:noFill/>
              </a:ln>
            </c:spPr>
          </c:dPt>
          <c:dPt>
            <c:idx val="2"/>
            <c:spPr>
              <a:solidFill>
                <a:srgbClr val="00FF00"/>
              </a:solidFill>
              <a:ln w="25777">
                <a:noFill/>
              </a:ln>
            </c:spPr>
          </c:dPt>
          <c:dPt>
            <c:idx val="3"/>
            <c:spPr>
              <a:solidFill>
                <a:srgbClr val="FFFF00"/>
              </a:solidFill>
              <a:ln w="25777">
                <a:noFill/>
              </a:ln>
            </c:spPr>
          </c:dPt>
          <c:dPt>
            <c:idx val="4"/>
            <c:spPr>
              <a:solidFill>
                <a:srgbClr val="808080"/>
              </a:solidFill>
              <a:ln w="25777">
                <a:noFill/>
              </a:ln>
            </c:spPr>
          </c:dPt>
          <c:dPt>
            <c:idx val="5"/>
            <c:spPr>
              <a:solidFill>
                <a:schemeClr val="tx2"/>
              </a:solidFill>
              <a:ln w="25777">
                <a:noFill/>
              </a:ln>
            </c:spPr>
          </c:dPt>
          <c:dPt>
            <c:idx val="6"/>
            <c:spPr>
              <a:solidFill>
                <a:srgbClr val="FF0000"/>
              </a:solidFill>
              <a:ln w="25777">
                <a:noFill/>
              </a:ln>
            </c:spPr>
          </c:dPt>
          <c:dPt>
            <c:idx val="7"/>
            <c:spPr>
              <a:solidFill>
                <a:srgbClr val="FF99CC"/>
              </a:solidFill>
              <a:ln w="25777">
                <a:noFill/>
              </a:ln>
            </c:spPr>
          </c:dPt>
          <c:dLbls>
            <c:dLbl>
              <c:idx val="0"/>
              <c:layout>
                <c:manualLayout>
                  <c:x val="0.12074794353322429"/>
                  <c:y val="-0.19051058827695258"/>
                </c:manualLayout>
              </c:layout>
              <c:dLblPos val="bestFit"/>
              <c:showCatName val="1"/>
            </c:dLbl>
            <c:dLbl>
              <c:idx val="1"/>
              <c:layout>
                <c:manualLayout>
                  <c:x val="0.11291338801814545"/>
                  <c:y val="-0.10647817293948662"/>
                </c:manualLayout>
              </c:layout>
              <c:dLblPos val="bestFit"/>
              <c:showCatName val="1"/>
            </c:dLbl>
            <c:dLbl>
              <c:idx val="2"/>
              <c:layout>
                <c:manualLayout>
                  <c:x val="9.0743054553727304E-2"/>
                  <c:y val="4.0563167367628113E-2"/>
                </c:manualLayout>
              </c:layout>
              <c:dLblPos val="bestFit"/>
              <c:showCatName val="1"/>
            </c:dLbl>
            <c:dLbl>
              <c:idx val="3"/>
              <c:layout>
                <c:manualLayout>
                  <c:x val="-4.7986495342630067E-2"/>
                  <c:y val="6.613575049569384E-2"/>
                </c:manualLayout>
              </c:layout>
              <c:dLblPos val="bestFit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Культура (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5"/>
              <c:layout>
                <c:manualLayout>
                  <c:x val="-0.18416563666880631"/>
                  <c:y val="-0.11010379012196032"/>
                </c:manualLayout>
              </c:layout>
              <c:dLblPos val="bestFit"/>
              <c:showCatName val="1"/>
            </c:dLbl>
            <c:dLbl>
              <c:idx val="6"/>
              <c:layout>
                <c:manualLayout>
                  <c:x val="-0.12155750932943588"/>
                  <c:y val="-0.21946567578333157"/>
                </c:manualLayout>
              </c:layout>
              <c:dLblPos val="bestFit"/>
              <c:showCatName val="1"/>
            </c:dLbl>
            <c:dLbl>
              <c:idx val="7"/>
              <c:layout>
                <c:manualLayout>
                  <c:x val="6.1956586852209124E-2"/>
                  <c:y val="-0.24898153892133906"/>
                </c:manualLayout>
              </c:layout>
              <c:dLblPos val="bestFit"/>
              <c:showCatName val="1"/>
            </c:dLbl>
            <c:spPr>
              <a:noFill/>
              <a:ln w="12889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421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 (6,5 %)</c:v>
                </c:pt>
                <c:pt idx="1">
                  <c:v>Национальная экономика (4,4 %)</c:v>
                </c:pt>
                <c:pt idx="2">
                  <c:v>Жилищно-коммунальное хозяйство (2,4 %)</c:v>
                </c:pt>
                <c:pt idx="3">
                  <c:v>Образование (72,4 %)</c:v>
                </c:pt>
                <c:pt idx="4">
                  <c:v>Культура и кинематография (3,9 %)</c:v>
                </c:pt>
                <c:pt idx="5">
                  <c:v>Социальная политика (4,8 %)</c:v>
                </c:pt>
                <c:pt idx="6">
                  <c:v>Физическая культура и спорт (0,8 %)</c:v>
                </c:pt>
                <c:pt idx="7">
                  <c:v>Межбюджетные трансферты (4,7 %)</c:v>
                </c:pt>
              </c:strCache>
            </c:strRef>
          </c:cat>
          <c:val>
            <c:numRef>
              <c:f>Sheet1!$B$2:$I$2</c:f>
              <c:numCache>
                <c:formatCode>#,##0.0</c:formatCode>
                <c:ptCount val="8"/>
                <c:pt idx="0">
                  <c:v>8.7713300450635678</c:v>
                </c:pt>
                <c:pt idx="1">
                  <c:v>6.270355217916884</c:v>
                </c:pt>
                <c:pt idx="2">
                  <c:v>2.5199208606839432</c:v>
                </c:pt>
                <c:pt idx="3">
                  <c:v>70.360278880081808</c:v>
                </c:pt>
                <c:pt idx="4">
                  <c:v>3.0167675588163476</c:v>
                </c:pt>
                <c:pt idx="5">
                  <c:v>3.8683231521008552</c:v>
                </c:pt>
                <c:pt idx="6">
                  <c:v>0.93319321140534184</c:v>
                </c:pt>
                <c:pt idx="7">
                  <c:v>3.8840485726940197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88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5777">
                <a:noFill/>
              </a:ln>
            </c:spPr>
            <c:txPr>
              <a:bodyPr/>
              <a:lstStyle/>
              <a:p>
                <a:pPr>
                  <a:defRPr sz="121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 (6,5 %)</c:v>
                </c:pt>
                <c:pt idx="1">
                  <c:v>Национальная экономика (4,4 %)</c:v>
                </c:pt>
                <c:pt idx="2">
                  <c:v>Жилищно-коммунальное хозяйство (2,4 %)</c:v>
                </c:pt>
                <c:pt idx="3">
                  <c:v>Образование (72,4 %)</c:v>
                </c:pt>
                <c:pt idx="4">
                  <c:v>Культура и кинематография (3,9 %)</c:v>
                </c:pt>
                <c:pt idx="5">
                  <c:v>Социальная политика (4,8 %)</c:v>
                </c:pt>
                <c:pt idx="6">
                  <c:v>Физическая культура и спорт (0,8 %)</c:v>
                </c:pt>
                <c:pt idx="7">
                  <c:v>Межбюджетные трансферты (4,7 %)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88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5777">
                <a:noFill/>
              </a:ln>
            </c:spPr>
            <c:txPr>
              <a:bodyPr/>
              <a:lstStyle/>
              <a:p>
                <a:pPr>
                  <a:defRPr sz="121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 (6,5 %)</c:v>
                </c:pt>
                <c:pt idx="1">
                  <c:v>Национальная экономика (4,4 %)</c:v>
                </c:pt>
                <c:pt idx="2">
                  <c:v>Жилищно-коммунальное хозяйство (2,4 %)</c:v>
                </c:pt>
                <c:pt idx="3">
                  <c:v>Образование (72,4 %)</c:v>
                </c:pt>
                <c:pt idx="4">
                  <c:v>Культура и кинематография (3,9 %)</c:v>
                </c:pt>
                <c:pt idx="5">
                  <c:v>Социальная политика (4,8 %)</c:v>
                </c:pt>
                <c:pt idx="6">
                  <c:v>Физическая культура и спорт (0,8 %)</c:v>
                </c:pt>
                <c:pt idx="7">
                  <c:v>Межбюджетные трансферты (4,7 %)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  <c:dLbls>
          <c:showCatName val="1"/>
        </c:dLbls>
      </c:pie3DChart>
      <c:spPr>
        <a:noFill/>
        <a:ln w="25777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1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9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59060402684564"/>
          <c:y val="2.7548209366391185E-2"/>
          <c:w val="0.49496644295302161"/>
          <c:h val="0.83471074380165156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727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3065851888423841E-2"/>
                  <c:y val="-4.3031485782325095E-2"/>
                </c:manualLayout>
              </c:layout>
              <c:showVal val="1"/>
            </c:dLbl>
            <c:dLbl>
              <c:idx val="1"/>
              <c:layout>
                <c:manualLayout>
                  <c:x val="9.7244138156920377E-3"/>
                  <c:y val="-0.11857962396192025"/>
                </c:manualLayout>
              </c:layout>
              <c:showVal val="1"/>
            </c:dLbl>
            <c:dLbl>
              <c:idx val="2"/>
              <c:layout>
                <c:manualLayout>
                  <c:x val="1.0932038239020501E-2"/>
                  <c:y val="-0.14302629628396771"/>
                </c:manualLayout>
              </c:layout>
              <c:showVal val="1"/>
            </c:dLbl>
            <c:dLbl>
              <c:idx val="3"/>
              <c:layout>
                <c:manualLayout>
                  <c:x val="1.262417452039208E-2"/>
                  <c:y val="-0.17755216560919573"/>
                </c:manualLayout>
              </c:layout>
              <c:showVal val="1"/>
            </c:dLbl>
            <c:spPr>
              <a:noFill/>
              <a:ln w="34558">
                <a:noFill/>
              </a:ln>
            </c:spPr>
            <c:txPr>
              <a:bodyPr rot="-2460000" vert="horz"/>
              <a:lstStyle/>
              <a:p>
                <a:pPr algn="ctr">
                  <a:defRPr sz="20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Sheet1!$B$2:$D$2</c:f>
              <c:numCache>
                <c:formatCode>#,##0.0</c:formatCode>
                <c:ptCount val="3"/>
                <c:pt idx="0">
                  <c:v>92.023597545398275</c:v>
                </c:pt>
                <c:pt idx="1">
                  <c:v>92.036771203676039</c:v>
                </c:pt>
                <c:pt idx="2">
                  <c:v>92.02254032944748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66FF99"/>
            </a:solidFill>
            <a:ln w="1727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4584201144919163E-2"/>
                  <c:y val="-3.8997736262250402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1.2216197754452757E-2"/>
                  <c:y val="2.0404445932146586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0431440157389768E-2"/>
                  <c:y val="3.1261041898273246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7.0900193917815537E-3"/>
                  <c:y val="-0.18228753316562607"/>
                </c:manualLayout>
              </c:layout>
              <c:showVal val="1"/>
            </c:dLbl>
            <c:spPr>
              <a:noFill/>
              <a:ln w="34558">
                <a:noFill/>
              </a:ln>
            </c:spPr>
            <c:txPr>
              <a:bodyPr rot="-2700000" vert="horz"/>
              <a:lstStyle/>
              <a:p>
                <a:pPr algn="ctr">
                  <a:defRPr sz="2177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Sheet1!$B$3:$D$3</c:f>
              <c:numCache>
                <c:formatCode>#,##0.0</c:formatCode>
                <c:ptCount val="3"/>
                <c:pt idx="0">
                  <c:v>7.9764024546017325</c:v>
                </c:pt>
                <c:pt idx="1">
                  <c:v>7.9632287963238779</c:v>
                </c:pt>
                <c:pt idx="2">
                  <c:v>7.9774596705524958</c:v>
                </c:pt>
              </c:numCache>
            </c:numRef>
          </c:val>
        </c:ser>
        <c:gapDepth val="0"/>
        <c:shape val="cylinder"/>
        <c:axId val="149418368"/>
        <c:axId val="149419904"/>
        <c:axId val="0"/>
      </c:bar3DChart>
      <c:catAx>
        <c:axId val="149418368"/>
        <c:scaling>
          <c:orientation val="minMax"/>
        </c:scaling>
        <c:axPos val="b"/>
        <c:numFmt formatCode="General" sourceLinked="1"/>
        <c:tickLblPos val="low"/>
        <c:spPr>
          <a:ln w="4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9419904"/>
        <c:crosses val="autoZero"/>
        <c:auto val="1"/>
        <c:lblAlgn val="ctr"/>
        <c:lblOffset val="100"/>
        <c:tickLblSkip val="1"/>
        <c:tickMarkSkip val="1"/>
      </c:catAx>
      <c:valAx>
        <c:axId val="149419904"/>
        <c:scaling>
          <c:orientation val="minMax"/>
          <c:min val="0.30000000000000032"/>
        </c:scaling>
        <c:axPos val="l"/>
        <c:majorGridlines>
          <c:spPr>
            <a:ln w="4320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4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5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9418368"/>
        <c:crosses val="autoZero"/>
        <c:crossBetween val="between"/>
      </c:valAx>
      <c:spPr>
        <a:noFill/>
        <a:ln w="34558">
          <a:noFill/>
        </a:ln>
      </c:spPr>
    </c:plotArea>
    <c:legend>
      <c:legendPos val="r"/>
      <c:layout>
        <c:manualLayout>
          <c:xMode val="edge"/>
          <c:yMode val="edge"/>
          <c:x val="0.65761472591204428"/>
          <c:y val="0.21143608305761241"/>
          <c:w val="0.2091082617530714"/>
          <c:h val="0.25085290749398731"/>
        </c:manualLayout>
      </c:layout>
      <c:spPr>
        <a:noFill/>
        <a:ln w="4320">
          <a:solidFill>
            <a:schemeClr val="tx1"/>
          </a:solidFill>
          <a:prstDash val="solid"/>
        </a:ln>
      </c:spPr>
      <c:txPr>
        <a:bodyPr/>
        <a:lstStyle/>
        <a:p>
          <a:pPr>
            <a:defRPr sz="1497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17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3.1645569620253485E-3"/>
          <c:y val="0.35774058577406137"/>
          <c:w val="0.74841772151898733"/>
          <c:h val="0.3933054393305474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2024 г</c:v>
                </c:pt>
              </c:strCache>
            </c:strRef>
          </c:tx>
          <c:spPr>
            <a:solidFill>
              <a:schemeClr val="accent1"/>
            </a:solidFill>
            <a:ln w="9099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rgbClr val="FF99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3366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FF66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2.1829550353850438E-2"/>
                  <c:y val="-0.20060336308613391"/>
                </c:manualLayout>
              </c:layout>
              <c:numFmt formatCode="0%" sourceLinked="0"/>
              <c:spPr>
                <a:noFill/>
                <a:ln w="18199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-6.3326297078102533E-3"/>
                  <c:y val="-3.0634691728977124E-2"/>
                </c:manualLayout>
              </c:layout>
              <c:numFmt formatCode="0%" sourceLinked="0"/>
              <c:spPr>
                <a:noFill/>
                <a:ln w="18199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8.1550592739240563E-3"/>
                  <c:y val="-0.10061562409644038"/>
                </c:manualLayout>
              </c:layout>
              <c:numFmt formatCode="0%" sourceLinked="0"/>
              <c:spPr>
                <a:noFill/>
                <a:ln w="18199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-4.2064542919639174E-2"/>
                  <c:y val="-1.196982069488472E-2"/>
                </c:manualLayout>
              </c:layout>
              <c:numFmt formatCode="0%" sourceLinked="0"/>
              <c:spPr>
                <a:noFill/>
                <a:ln w="18199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6.6250835517365075E-2"/>
                  <c:y val="-5.3018902282046095E-2"/>
                </c:manualLayout>
              </c:layout>
              <c:numFmt formatCode="0%" sourceLinked="0"/>
              <c:spPr>
                <a:noFill/>
                <a:ln w="18199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5"/>
              <c:layout>
                <c:manualLayout>
                  <c:x val="3.7671133079931057E-2"/>
                  <c:y val="-1.1158915575866716E-2"/>
                </c:manualLayout>
              </c:layout>
              <c:numFmt formatCode="0%" sourceLinked="0"/>
              <c:spPr>
                <a:noFill/>
                <a:ln w="18199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6"/>
              <c:layout>
                <c:manualLayout>
                  <c:x val="2.3517651044237312E-2"/>
                  <c:y val="-7.1320779652979269E-2"/>
                </c:manualLayout>
              </c:layout>
              <c:numFmt formatCode="0%" sourceLinked="0"/>
              <c:spPr>
                <a:noFill/>
                <a:ln w="18199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7"/>
              <c:layout>
                <c:manualLayout>
                  <c:x val="4.0799200817395603E-2"/>
                  <c:y val="1.3286943500664238E-2"/>
                </c:manualLayout>
              </c:layout>
              <c:numFmt formatCode="0%" sourceLinked="0"/>
              <c:spPr>
                <a:noFill/>
                <a:ln w="18199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numFmt formatCode="0%" sourceLinked="0"/>
            <c:spPr>
              <a:noFill/>
              <a:ln w="18199">
                <a:noFill/>
              </a:ln>
            </c:spPr>
            <c:txPr>
              <a:bodyPr/>
              <a:lstStyle/>
              <a:p>
                <a:pPr>
                  <a:defRPr sz="1469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УСН</c:v>
                </c:pt>
                <c:pt idx="2">
                  <c:v>ЕНВД</c:v>
                </c:pt>
                <c:pt idx="3">
                  <c:v>Единый с/х налог</c:v>
                </c:pt>
                <c:pt idx="4">
                  <c:v>Акцизы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545810.9</c:v>
                </c:pt>
                <c:pt idx="1">
                  <c:v>123423</c:v>
                </c:pt>
                <c:pt idx="2">
                  <c:v>0</c:v>
                </c:pt>
                <c:pt idx="3">
                  <c:v>661.6</c:v>
                </c:pt>
                <c:pt idx="4">
                  <c:v>15298.3</c:v>
                </c:pt>
                <c:pt idx="5">
                  <c:v>14180.1</c:v>
                </c:pt>
                <c:pt idx="6">
                  <c:v>11519.8</c:v>
                </c:pt>
                <c:pt idx="7">
                  <c:v>4092.1</c:v>
                </c:pt>
              </c:numCache>
            </c:numRef>
          </c:val>
        </c:ser>
      </c:pie3DChart>
      <c:spPr>
        <a:noFill/>
        <a:ln w="18199">
          <a:noFill/>
        </a:ln>
      </c:spPr>
    </c:plotArea>
    <c:legend>
      <c:legendPos val="r"/>
      <c:layout>
        <c:manualLayout>
          <c:xMode val="edge"/>
          <c:yMode val="edge"/>
          <c:x val="0.70727842625865212"/>
          <c:y val="0.19292515184288078"/>
          <c:w val="0.28481012658228005"/>
          <c:h val="0.57035633479258352"/>
        </c:manualLayout>
      </c:layout>
      <c:spPr>
        <a:noFill/>
        <a:ln w="2275">
          <a:solidFill>
            <a:schemeClr val="tx1"/>
          </a:solidFill>
          <a:prstDash val="solid"/>
        </a:ln>
      </c:spPr>
      <c:txPr>
        <a:bodyPr/>
        <a:lstStyle/>
        <a:p>
          <a:pPr>
            <a:defRPr sz="1186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0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"/>
          <c:y val="0.31729055258467032"/>
          <c:w val="0.69241982507288635"/>
          <c:h val="0.3368983957219276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9.7534026591264089E-2"/>
                  <c:y val="-0.15947439578392414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4.9176009132687477E-5"/>
                  <c:y val="-6.730691085600593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5.6597605596698179E-2"/>
                  <c:y val="-6.5175044848746227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4.8885168164388357E-2"/>
                  <c:y val="-0.11142621436659826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1.0627169745045824E-2"/>
                  <c:y val="-7.6001194255596413E-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3.9611509527851807E-2"/>
                  <c:y val="-3.1180679066051081E-2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3.6347393378801642E-2"/>
                  <c:y val="-0.11201592797053264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5.8301437227409818E-2"/>
                  <c:y val="1.1060266848257408E-2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16350">
                <a:noFill/>
              </a:ln>
            </c:spPr>
            <c:txPr>
              <a:bodyPr/>
              <a:lstStyle/>
              <a:p>
                <a:pPr>
                  <a:defRPr sz="1287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Единый с/х налог</c:v>
                </c:pt>
                <c:pt idx="5">
                  <c:v>Патентная система налогообложения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578231.9</c:v>
                </c:pt>
                <c:pt idx="1">
                  <c:v>15721</c:v>
                </c:pt>
                <c:pt idx="2">
                  <c:v>128202.8</c:v>
                </c:pt>
                <c:pt idx="3">
                  <c:v>25</c:v>
                </c:pt>
                <c:pt idx="4">
                  <c:v>467.9</c:v>
                </c:pt>
                <c:pt idx="5">
                  <c:v>16509.7</c:v>
                </c:pt>
                <c:pt idx="6">
                  <c:v>9522</c:v>
                </c:pt>
                <c:pt idx="7">
                  <c:v>5073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Единый с/х налог</c:v>
                </c:pt>
                <c:pt idx="5">
                  <c:v>Патентная система налогообложения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Единый с/х налог</c:v>
                </c:pt>
                <c:pt idx="5">
                  <c:v>Патентная система налогообложения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76.713680722857205</c:v>
                </c:pt>
                <c:pt idx="1">
                  <c:v>2.0856956778829385</c:v>
                </c:pt>
                <c:pt idx="2">
                  <c:v>17.008588884453289</c:v>
                </c:pt>
                <c:pt idx="3">
                  <c:v>3.3167350643771645E-3</c:v>
                </c:pt>
                <c:pt idx="4">
                  <c:v>6.2076013464882986E-2</c:v>
                </c:pt>
                <c:pt idx="5">
                  <c:v>2.1903320356939071</c:v>
                </c:pt>
                <c:pt idx="6">
                  <c:v>1.2632780513199731</c:v>
                </c:pt>
                <c:pt idx="7">
                  <c:v>0.67303187926341534</c:v>
                </c:pt>
              </c:numCache>
            </c:numRef>
          </c:val>
        </c:ser>
      </c:pie3DChart>
      <c:spPr>
        <a:noFill/>
        <a:ln w="16350">
          <a:noFill/>
        </a:ln>
      </c:spPr>
    </c:plotArea>
    <c:legend>
      <c:legendPos val="r"/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503474519216698"/>
          <c:y val="0.12372265552484372"/>
          <c:w val="0.32712138863682932"/>
          <c:h val="0.67650188049630666"/>
        </c:manualLayout>
      </c:layout>
      <c:spPr>
        <a:noFill/>
        <a:ln w="2044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27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2.1937882764654446E-3"/>
          <c:y val="0.35649778569567853"/>
          <c:w val="0.72333848531684697"/>
          <c:h val="0.446043165467625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2026г.</c:v>
                </c:pt>
              </c:strCache>
            </c:strRef>
          </c:tx>
          <c:spPr>
            <a:solidFill>
              <a:schemeClr val="accent1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spPr>
              <a:solidFill>
                <a:srgbClr val="FF99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6.9532275283595804E-2"/>
                  <c:y val="-0.19204916841995109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1.3142541929167762E-2"/>
                  <c:y val="-9.2255570815408749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3.573709536307966E-2"/>
                  <c:y val="-5.0723451457575348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9.6344706911636047E-2"/>
                  <c:y val="-6.3819359826553179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3.1076115485564396E-3"/>
                  <c:y val="-7.1336061647576943E-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4.0934164479440115E-2"/>
                  <c:y val="-6.9329658232422126E-2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1.4287620297462836E-2"/>
                  <c:y val="1.787241909595881E-3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7.7569365508214153E-2"/>
                  <c:y val="1.1412824681053093E-2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18557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673952.9</c:v>
                </c:pt>
                <c:pt idx="1">
                  <c:v>16333.7</c:v>
                </c:pt>
                <c:pt idx="2">
                  <c:v>152660.1</c:v>
                </c:pt>
                <c:pt idx="3">
                  <c:v>24</c:v>
                </c:pt>
                <c:pt idx="4">
                  <c:v>488</c:v>
                </c:pt>
                <c:pt idx="5">
                  <c:v>17219.59999999998</c:v>
                </c:pt>
                <c:pt idx="6">
                  <c:v>9679</c:v>
                </c:pt>
                <c:pt idx="7">
                  <c:v>5073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spPr>
              <a:solidFill>
                <a:schemeClr val="accent1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spPr>
              <a:solidFill>
                <a:schemeClr val="accent1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76.985329386017426</c:v>
                </c:pt>
                <c:pt idx="1">
                  <c:v>1.8657910287089678</c:v>
                </c:pt>
                <c:pt idx="2">
                  <c:v>17.438292917208827</c:v>
                </c:pt>
                <c:pt idx="3">
                  <c:v>2.7415089470857975E-3</c:v>
                </c:pt>
                <c:pt idx="4">
                  <c:v>5.574401525741117E-2</c:v>
                </c:pt>
                <c:pt idx="5">
                  <c:v>1.9669869777182731</c:v>
                </c:pt>
                <c:pt idx="6">
                  <c:v>1.1056277124518079</c:v>
                </c:pt>
                <c:pt idx="7">
                  <c:v>0.57948645369025953</c:v>
                </c:pt>
              </c:numCache>
            </c:numRef>
          </c:val>
        </c:ser>
      </c:pie3DChart>
      <c:spPr>
        <a:noFill/>
        <a:ln w="18557">
          <a:noFill/>
        </a:ln>
      </c:spPr>
    </c:plotArea>
    <c:legend>
      <c:legendPos val="r"/>
      <c:layout>
        <c:manualLayout>
          <c:xMode val="edge"/>
          <c:yMode val="edge"/>
          <c:x val="0.7171561679790025"/>
          <c:y val="0.15698081496483171"/>
          <c:w val="0.26275115919628894"/>
          <c:h val="0.6738609112709868"/>
        </c:manualLayout>
      </c:layout>
      <c:spPr>
        <a:noFill/>
        <a:ln w="2320">
          <a:solidFill>
            <a:schemeClr val="tx1"/>
          </a:solidFill>
          <a:prstDash val="solid"/>
        </a:ln>
      </c:spPr>
      <c:txPr>
        <a:bodyPr/>
        <a:lstStyle/>
        <a:p>
          <a:pPr>
            <a:defRPr sz="1224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3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"/>
          <c:y val="0.37081339712918937"/>
          <c:w val="0.74126984126984163"/>
          <c:h val="0.4449760765550239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2027 г</c:v>
                </c:pt>
              </c:strCache>
            </c:strRef>
          </c:tx>
          <c:spPr>
            <a:solidFill>
              <a:schemeClr val="accent1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1211774961894175"/>
                  <c:y val="-0.19199915203284601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0.12418192679428477"/>
                  <c:y val="-9.7407552906212225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7.5562788273686982E-2"/>
                  <c:y val="-5.0385160640169395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2394247737734681E-2"/>
                  <c:y val="-1.1474200215211722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9.1487748924485857E-3"/>
                  <c:y val="-0.11045245700035856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3.3820918122172611E-2"/>
                  <c:y val="-3.3399149401335676E-2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5.8627229693005441E-2"/>
                  <c:y val="-8.194168787469891E-2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4.2288583323787897E-2"/>
                  <c:y val="1.7519258032008472E-2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18199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726878</c:v>
                </c:pt>
                <c:pt idx="1">
                  <c:v>17078.3</c:v>
                </c:pt>
                <c:pt idx="2">
                  <c:v>160695.5</c:v>
                </c:pt>
                <c:pt idx="3">
                  <c:v>24</c:v>
                </c:pt>
                <c:pt idx="4">
                  <c:v>507.5</c:v>
                </c:pt>
                <c:pt idx="5">
                  <c:v>17908.400000000001</c:v>
                </c:pt>
                <c:pt idx="6">
                  <c:v>9858</c:v>
                </c:pt>
                <c:pt idx="7">
                  <c:v>5073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77.490448791910893</c:v>
                </c:pt>
                <c:pt idx="1">
                  <c:v>1.8206702247184421</c:v>
                </c:pt>
                <c:pt idx="2">
                  <c:v>17.131301833100625</c:v>
                </c:pt>
                <c:pt idx="3">
                  <c:v>2.5585734758870999E-3</c:v>
                </c:pt>
                <c:pt idx="4">
                  <c:v>5.4103168292195906E-2</c:v>
                </c:pt>
                <c:pt idx="5">
                  <c:v>1.9091648848156875</c:v>
                </c:pt>
                <c:pt idx="6">
                  <c:v>1.0509340552206239</c:v>
                </c:pt>
                <c:pt idx="7">
                  <c:v>0.54081846846563519</c:v>
                </c:pt>
              </c:numCache>
            </c:numRef>
          </c:val>
        </c:ser>
      </c:pie3DChart>
      <c:spPr>
        <a:noFill/>
        <a:ln w="18199">
          <a:noFill/>
        </a:ln>
      </c:spPr>
    </c:plotArea>
    <c:legend>
      <c:legendPos val="r"/>
      <c:layout>
        <c:manualLayout>
          <c:xMode val="edge"/>
          <c:yMode val="edge"/>
          <c:x val="0.71746031746031769"/>
          <c:y val="0.13636363636363635"/>
          <c:w val="0.26984126984126988"/>
          <c:h val="0.67224880382775165"/>
        </c:manualLayout>
      </c:layout>
      <c:spPr>
        <a:noFill/>
        <a:ln w="2275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0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0.11870503597122389"/>
          <c:y val="0.34219269102990235"/>
          <c:w val="0.57733812949640251"/>
          <c:h val="0.4219269102990072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 w="10808">
              <a:solidFill>
                <a:schemeClr val="tx1"/>
              </a:solidFill>
              <a:prstDash val="solid"/>
            </a:ln>
          </c:spPr>
          <c:explosion val="28"/>
          <c:dPt>
            <c:idx val="0"/>
            <c:explosion val="11"/>
            <c:spPr>
              <a:solidFill>
                <a:srgbClr val="FF99CC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2"/>
            <c:explosion val="4"/>
            <c:spPr>
              <a:solidFill>
                <a:srgbClr val="FFFF00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3.2914646600011546E-2"/>
                  <c:y val="9.9980160934499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8.6895379489807072E-3"/>
                  <c:y val="6.7881346517052726E-3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9.9719763461362451E-3"/>
                  <c:y val="-5.9004555049439009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7332392426149886E-3"/>
                  <c:y val="-3.012403383751007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4"/>
              <c:layout>
                <c:manualLayout>
                  <c:x val="2.4631595821557856E-2"/>
                  <c:y val="3.0799752408462579E-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Mode val="edge"/>
                  <c:yMode val="edge"/>
                  <c:x val="9.5323741007194193E-2"/>
                  <c:y val="1.9933554817275906E-2"/>
                </c:manualLayout>
              </c:layout>
              <c:numFmt formatCode="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6"/>
              <c:layout>
                <c:manualLayout>
                  <c:xMode val="edge"/>
                  <c:yMode val="edge"/>
                  <c:x val="0.28417266187050644"/>
                  <c:y val="0.12624584717608062"/>
                </c:manualLayout>
              </c:layout>
              <c:numFmt formatCode="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7"/>
              <c:layout>
                <c:manualLayout>
                  <c:xMode val="edge"/>
                  <c:yMode val="edge"/>
                  <c:x val="0.28237410071942692"/>
                  <c:y val="0.26578073089701032"/>
                </c:manualLayout>
              </c:layout>
              <c:numFmt formatCode="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numFmt formatCode="0%" sourceLinked="0"/>
            <c:spPr>
              <a:noFill/>
              <a:ln w="21616">
                <a:noFill/>
              </a:ln>
            </c:spPr>
            <c:txPr>
              <a:bodyPr/>
              <a:lstStyle/>
              <a:p>
                <a:pPr>
                  <a:defRPr sz="1702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70377</c:v>
                </c:pt>
                <c:pt idx="1">
                  <c:v>15959.9</c:v>
                </c:pt>
                <c:pt idx="2">
                  <c:v>38015.800000000003</c:v>
                </c:pt>
                <c:pt idx="3">
                  <c:v>4953</c:v>
                </c:pt>
                <c:pt idx="4">
                  <c:v>31.5</c:v>
                </c:pt>
              </c:numCache>
            </c:numRef>
          </c:val>
        </c:ser>
      </c:pie3DChart>
      <c:spPr>
        <a:noFill/>
        <a:ln w="21616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2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30"/>
      <c:perspective val="0"/>
    </c:view3D>
    <c:plotArea>
      <c:layout>
        <c:manualLayout>
          <c:layoutTarget val="inner"/>
          <c:xMode val="edge"/>
          <c:yMode val="edge"/>
          <c:x val="5.7996485061511886E-2"/>
          <c:y val="0.28857142857142859"/>
          <c:w val="0.60632688927943768"/>
          <c:h val="0.3914285714285749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2025 г</c:v>
                </c:pt>
              </c:strCache>
            </c:strRef>
          </c:tx>
          <c:spPr>
            <a:solidFill>
              <a:schemeClr val="accent1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80008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881221082962121E-2"/>
                  <c:y val="3.9970491083646531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2.0268805258197155E-3"/>
                  <c:y val="-0.1343797166168525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5.1157398281911362E-2"/>
                  <c:y val="-4.4366682834698981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-6.2468641477111966E-2"/>
                  <c:y val="-3.0650049723472492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-5.8842028305098823E-4"/>
                  <c:y val="-6.4054535945870976E-3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elete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74579.7</c:v>
                </c:pt>
                <c:pt idx="1">
                  <c:v>15127.7</c:v>
                </c:pt>
                <c:pt idx="2">
                  <c:v>27155.7</c:v>
                </c:pt>
                <c:pt idx="3">
                  <c:v>9398.4</c:v>
                </c:pt>
                <c:pt idx="4">
                  <c:v>35.1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056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5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30"/>
      <c:perspective val="0"/>
    </c:view3D>
    <c:plotArea>
      <c:layout>
        <c:manualLayout>
          <c:layoutTarget val="inner"/>
          <c:xMode val="edge"/>
          <c:yMode val="edge"/>
          <c:x val="1.6216216216216221E-2"/>
          <c:y val="0.41000000000000031"/>
          <c:w val="0.69189189189189593"/>
          <c:h val="0.2040000000000000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rgbClr val="FF99CC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4.5954244384568826E-2"/>
                  <c:y val="2.4882967392386986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1.781385546763007E-3"/>
                  <c:y val="-4.1168378897609798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2.173832537125505E-2"/>
                  <c:y val="-1.7753102263784827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-3.9779369812839832E-2"/>
                  <c:y val="-2.4418336499367841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-8.4500570062683283E-3"/>
                  <c:y val="-3.7777057929907092E-3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numFmt formatCode="0%" sourceLinked="0"/>
            <c:spPr>
              <a:noFill/>
              <a:ln w="25769">
                <a:noFill/>
              </a:ln>
            </c:spPr>
            <c:txPr>
              <a:bodyPr/>
              <a:lstStyle/>
              <a:p>
                <a:pPr>
                  <a:defRPr sz="2207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75483.400000000009</c:v>
                </c:pt>
                <c:pt idx="1">
                  <c:v>15127.7</c:v>
                </c:pt>
                <c:pt idx="2">
                  <c:v>27155.7</c:v>
                </c:pt>
                <c:pt idx="3">
                  <c:v>9802.5</c:v>
                </c:pt>
                <c:pt idx="4">
                  <c:v>36.5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chemeClr val="accent1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chemeClr val="accent1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5769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9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30"/>
      <c:perspective val="0"/>
    </c:view3D>
    <c:plotArea>
      <c:layout>
        <c:manualLayout>
          <c:layoutTarget val="inner"/>
          <c:xMode val="edge"/>
          <c:yMode val="edge"/>
          <c:x val="5.7996485061511886E-2"/>
          <c:y val="0.28857142857142859"/>
          <c:w val="0.60632688927943768"/>
          <c:h val="0.3914285714285749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1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80008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4.3044320740135082E-2"/>
                  <c:y val="1.846312759292186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0"/>
                  <c:y val="-5.6953009906019814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6.2538726044735385E-2"/>
                  <c:y val="-4.0119888239776483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-3.6870106741636002E-2"/>
                  <c:y val="-3.0713064092794853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5.3463110852253325E-2"/>
                  <c:y val="-6.4658369316738734E-3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elete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77060.200000000012</c:v>
                </c:pt>
                <c:pt idx="1">
                  <c:v>15127.7</c:v>
                </c:pt>
                <c:pt idx="2">
                  <c:v>27155.7</c:v>
                </c:pt>
                <c:pt idx="3">
                  <c:v>10194.6</c:v>
                </c:pt>
                <c:pt idx="4">
                  <c:v>38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056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5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1668D-FC04-4EC5-B65F-1819145DE266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D0CB8-9E10-459D-BC17-12B24EADB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50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D0CB8-9E10-459D-BC17-12B24EADB3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F879-5AE9-4D29-A13D-7D5480EA964E}" type="datetime1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27E2-6A9B-42B9-91B5-F2A74B2B2872}" type="datetime1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D9B2-0AA3-44AB-93DF-D9EAE229BB3D}" type="datetime1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1FFC-80B6-4CAA-A5F9-9BB11340DB1D}" type="datetime1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2FF0-39B6-4D07-9328-4BA6ED5B766E}" type="datetime1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8D3F-F3BD-46BB-9B3B-61CF297223C1}" type="datetime1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444-0F81-4208-A33E-F60A7B327DD3}" type="datetime1">
              <a:rPr lang="ru-RU" smtClean="0"/>
              <a:pPr/>
              <a:t>18.12.2024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3910-8250-4267-A879-69CCBFD09EEA}" type="datetime1">
              <a:rPr lang="ru-RU" smtClean="0"/>
              <a:pPr/>
              <a:t>18.12.2024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B92E-846F-4283-85CC-70F481E0695D}" type="datetime1">
              <a:rPr lang="ru-RU" smtClean="0"/>
              <a:pPr/>
              <a:t>18.12.2024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3001-9C7C-49DE-8FB2-A7A113C3B901}" type="datetime1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FF5F-33A2-47D7-8843-38BB9BA8ACF5}" type="datetime1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C4914-E1BD-4A1E-8BA1-ECAA2381CDFF}" type="datetime1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eception@regtom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142852"/>
            <a:ext cx="871543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285860"/>
            <a:ext cx="8643998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6021288"/>
            <a:ext cx="2473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ТОМСКИЙ  РАЙОН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941168"/>
            <a:ext cx="9144000" cy="64633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основе проекта решения Думы Томского района «Об утверждении бюджета  Томского района на 2025 год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плановый период 2026 и 2027 годов»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D:\Desktop\Работа\Бюджет для граждан\2025\DImSwfNGA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884368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 ПАРАМЕТРЫ  БЮДЖЕТА ТОМСКОГО  РАЙОНА 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2025 ГОД И ПЛАНОВЫЙ ПЕРИОД 2026-2027 ГОДОВ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628800"/>
          <a:ext cx="8784975" cy="183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527"/>
                <a:gridCol w="2108394"/>
                <a:gridCol w="2342660"/>
                <a:gridCol w="2108394"/>
              </a:tblGrid>
              <a:tr h="3508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1794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3 760 153,8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3 635 736,3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3 627 169,7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279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3 760 153,8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3 635 736,3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3 627 169,7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5567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Финансовый  результат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84369" y="1268760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933056"/>
            <a:ext cx="5184576" cy="64633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Сбалансированный бюджет – это бюджет,  в котором доходы соответствуют расходам</a:t>
            </a:r>
            <a:endParaRPr lang="ru-RU" b="1" dirty="0">
              <a:ln/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707904" y="4929198"/>
          <a:ext cx="5328592" cy="1717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368152"/>
                <a:gridCol w="1296144"/>
                <a:gridCol w="1152128"/>
              </a:tblGrid>
              <a:tr h="381635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6786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1 жителя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42 106,9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40 713,7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40 617,8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6786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42 106,9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40 713,7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40 617,8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956376" y="4653136"/>
            <a:ext cx="1008112" cy="27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8001" name="Picture 1" descr="Q:\Бюджет\БЮДЖЕТ ДЛЯ ГРАЖДАН\2020\Безымянный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3214678" cy="2655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 ДОХОДОВ  БЮДЖЕТА  ТОМСКОГО 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79512" y="764704"/>
            <a:ext cx="2736304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275856" y="764704"/>
            <a:ext cx="2664296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372200" y="764704"/>
            <a:ext cx="2592288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929198"/>
            <a:ext cx="3339455" cy="1728192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929198"/>
            <a:ext cx="3470350" cy="1759843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51520" y="1700808"/>
            <a:ext cx="2664296" cy="309634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 на доходы физических лиц;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-акцизы по подакцизным товарам (продукции), производимым на территории Российской Федерации;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-налог, взимаемый в связи с применением упрощенной системы налогообложения;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-единый налог на вмененный доход;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-единый сельскохозяйственный налог;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-налог, взимаемый в связи с применением патентной системы налогообложения;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 на добычу общераспространенных полезных ископаемых;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-государственная пошлина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1700808"/>
            <a:ext cx="2664296" cy="309634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-доходы от использования имущества, находящегося в муниципальной собственности;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-платежи при пользовании природными ресурсами;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-доходы от продажи материальных и нематериальных активов;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-штрафы, санкции, возмещение ущерба;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-прочие неналоговые доходы 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1700808"/>
            <a:ext cx="2448272" cy="309634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-безвозмездные поступления из бюджета Томской области: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-безвозмездные поступления из бюджетов сельских поселений;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-прочие безвозмездные поступления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998" y="-1843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348880"/>
            <a:ext cx="309634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28083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ТОМСКОГО РАЙОНА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2025-2027 ГОДЫ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764704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365104"/>
            <a:ext cx="288032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293096"/>
            <a:ext cx="2664297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528" y="980728"/>
            <a:ext cx="25922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Налоговые доходы: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2025 – 753 753,3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2026 – 875 430,3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2027 – 938 022,7 тыс.руб.</a:t>
            </a:r>
            <a:endParaRPr lang="ru-RU" sz="1600" i="1" dirty="0">
              <a:solidFill>
                <a:srgbClr val="5514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980728"/>
            <a:ext cx="24482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Неналоговые доходы: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2025 -  126 296,6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2026  - 127 605,8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2027  - 129 576,2 тыс.руб.</a:t>
            </a:r>
            <a:endParaRPr lang="ru-RU" sz="1600" i="1" dirty="0">
              <a:solidFill>
                <a:srgbClr val="5514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4500570"/>
            <a:ext cx="32403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 бюджета Томской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области: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2025 -  2 823 233,8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2026 -  2 577 603,2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2027 – 2 504 556,8 тыс.руб.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4437112"/>
            <a:ext cx="24482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поступления из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бюджетов сельских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поселений: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2025  -  56 870,1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2026  -  55 097,0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2027  -  55 014,0тыс.руб.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rot="-1620000">
            <a:off x="2901683" y="4943771"/>
            <a:ext cx="1504435" cy="933370"/>
          </a:xfrm>
          <a:prstGeom prst="curvedUp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 rot="6120000">
            <a:off x="5221939" y="4662083"/>
            <a:ext cx="938425" cy="1499905"/>
          </a:xfrm>
          <a:prstGeom prst="curvedLeft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780000">
            <a:off x="6219821" y="2455741"/>
            <a:ext cx="865193" cy="1498258"/>
          </a:xfrm>
          <a:prstGeom prst="curvedLeft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 rot="4320000">
            <a:off x="1745413" y="2748866"/>
            <a:ext cx="1489399" cy="892252"/>
          </a:xfrm>
          <a:prstGeom prst="curvedUp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 БЮДЖЕТА ТОМСКОГО  РАЙОНА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0" y="792163"/>
          <a:ext cx="9077861" cy="606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380312" y="6093296"/>
            <a:ext cx="12241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ТОМСКОГО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5"/>
          <p:cNvGraphicFramePr>
            <a:graphicFrameLocks noChangeAspect="1"/>
          </p:cNvGraphicFramePr>
          <p:nvPr/>
        </p:nvGraphicFramePr>
        <p:xfrm>
          <a:off x="179512" y="764704"/>
          <a:ext cx="4392488" cy="334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/>
        </p:nvGraphicFramePr>
        <p:xfrm>
          <a:off x="4644008" y="980728"/>
          <a:ext cx="4270375" cy="350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Object 17"/>
          <p:cNvGraphicFramePr>
            <a:graphicFrameLocks noChangeAspect="1"/>
          </p:cNvGraphicFramePr>
          <p:nvPr/>
        </p:nvGraphicFramePr>
        <p:xfrm>
          <a:off x="0" y="3883025"/>
          <a:ext cx="4572000" cy="297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Object 18"/>
          <p:cNvGraphicFramePr>
            <a:graphicFrameLocks noChangeAspect="1"/>
          </p:cNvGraphicFramePr>
          <p:nvPr/>
        </p:nvGraphicFramePr>
        <p:xfrm>
          <a:off x="4761446" y="3930650"/>
          <a:ext cx="4382554" cy="292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411760" y="764704"/>
            <a:ext cx="1368152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764704"/>
            <a:ext cx="1274440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3573016"/>
            <a:ext cx="144016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3573016"/>
            <a:ext cx="122413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6309320"/>
            <a:ext cx="1080120" cy="3600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ТОМСКОГО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/>
        </p:nvGraphicFramePr>
        <p:xfrm>
          <a:off x="0" y="1052736"/>
          <a:ext cx="471601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/>
        </p:nvGraphicFramePr>
        <p:xfrm>
          <a:off x="5004048" y="1124744"/>
          <a:ext cx="446449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699792" y="836712"/>
            <a:ext cx="136815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836712"/>
            <a:ext cx="127444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3284984"/>
            <a:ext cx="136815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3284984"/>
            <a:ext cx="122413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84368" y="5589240"/>
            <a:ext cx="1080120" cy="3600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6165304"/>
            <a:ext cx="1800200" cy="576064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51720" y="6165304"/>
            <a:ext cx="1728192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6165304"/>
            <a:ext cx="2088232" cy="576064"/>
          </a:xfrm>
          <a:prstGeom prst="rect">
            <a:avLst/>
          </a:prstGeom>
          <a:solidFill>
            <a:srgbClr val="F6FC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Продажа имущества, находящегося в муниципальной собственности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6165304"/>
            <a:ext cx="1274440" cy="576064"/>
          </a:xfrm>
          <a:prstGeom prst="rect">
            <a:avLst/>
          </a:prstGeom>
          <a:solidFill>
            <a:srgbClr val="5514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Штрафы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96336" y="6165304"/>
            <a:ext cx="1368152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15"/>
          <p:cNvGraphicFramePr>
            <a:graphicFrameLocks noChangeAspect="1"/>
          </p:cNvGraphicFramePr>
          <p:nvPr/>
        </p:nvGraphicFramePr>
        <p:xfrm>
          <a:off x="683568" y="2636912"/>
          <a:ext cx="40713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Object 16"/>
          <p:cNvGraphicFramePr>
            <a:graphicFrameLocks noChangeAspect="1"/>
          </p:cNvGraphicFramePr>
          <p:nvPr/>
        </p:nvGraphicFramePr>
        <p:xfrm>
          <a:off x="4679950" y="3501008"/>
          <a:ext cx="4464050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 ПОСТУПЛЕНИЯ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-252536" y="764704"/>
          <a:ext cx="98806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668344" y="6165304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РАСХОДОВ  БЮДЖЕТА ТОМСКОГО  РАЙОНА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037204"/>
          <a:ext cx="8893651" cy="5632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797"/>
                <a:gridCol w="1527712"/>
                <a:gridCol w="1578415"/>
                <a:gridCol w="1490727"/>
              </a:tblGrid>
              <a:tr h="599617">
                <a:tc>
                  <a:txBody>
                    <a:bodyPr/>
                    <a:lstStyle/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12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329 815.5</a:t>
                      </a:r>
                      <a:endParaRPr lang="ru-RU" sz="160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345 842</a:t>
                      </a: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,3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375 055,7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59961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11 130,0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11 130,0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11 130,0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4040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235 775,0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160 199,2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160 206,3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3512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94 752,9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85 942,9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90 198,4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3512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3512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2 645 654,7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2 602 338,0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2 574 000,7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3512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113 435,1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113 405,0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113 405,0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3512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145 454,9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133 166,9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118 881,2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3512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35 089,5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34 487,2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34 487,2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60679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4608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146 046,2</a:t>
                      </a:r>
                      <a:endParaRPr lang="ru-RU" sz="160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146 224,8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146 805,2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50219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3 760 153,8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3 635 736,3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3 627 169,7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58148" y="428604"/>
            <a:ext cx="1440160" cy="480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ТОМСКОГО РАЙОНА В 2025 ГОДУ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20687"/>
          <a:ext cx="9144000" cy="623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ПРОГРАММНЫЙ   БЮДЖЕТ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 2016 года бюджет Томского района формируются в новом «программном» формате на основе муниципальных программ. Муниципальная программа — это инструмент программно-целевого планирования и управления  муниципальными финансами. Каждая программа увязывает бюджетные ассигнования с результатами  их использования для достижения заявленных целей. Программный бюджет призван повысить качество формирования и исполнения главного финансового документа.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636912"/>
            <a:ext cx="2736304" cy="864096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малого и среднего предпринимательства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в Томском районе»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645024"/>
            <a:ext cx="2736304" cy="914400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«Улучшение условий и охраны труда </a:t>
            </a: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в Томском районе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7864" y="4077072"/>
            <a:ext cx="2592288" cy="1080120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образования в Томском районе»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8184" y="3645024"/>
            <a:ext cx="2808312" cy="914400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«Социальное развитие Томского района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28184" y="2636912"/>
            <a:ext cx="2736304" cy="914400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сельскохозяйственного производства</a:t>
            </a: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Томского района»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4725144"/>
            <a:ext cx="2880320" cy="914400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«Эффективное управление муниципальным имуществом Томского района 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5733256"/>
            <a:ext cx="2880320" cy="914400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«Эффективное управление муниципальными финансами Томского района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28184" y="5733256"/>
            <a:ext cx="2808312" cy="914400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«Улучшение комфортности проживания на территории Томского района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28184" y="4725144"/>
            <a:ext cx="2808312" cy="914400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информационного общества в Томском районе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47864" y="5733256"/>
            <a:ext cx="2592288" cy="936104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«Обеспечение безопасности населения Томского района»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47864" y="2636912"/>
            <a:ext cx="2592288" cy="1152128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«Формирование современной среды и архитектурного облика Томского района»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http://getwallpapers.com/wallpaper/full/0/0/4/574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85728"/>
            <a:ext cx="8496944" cy="6072230"/>
          </a:xfrm>
          <a:prstGeom prst="rect">
            <a:avLst/>
          </a:prstGeom>
          <a:ln>
            <a:noFill/>
          </a:ln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</a:t>
            </a:r>
            <a:r>
              <a:rPr kumimoji="0" lang="ru-RU" sz="2700" b="1" i="0" u="none" strike="noStrike" kern="1200" cap="none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1" i="0" u="none" strike="noStrike" kern="1200" cap="none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Уважаемые жители Томского района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!</a:t>
            </a:r>
            <a:endParaRPr kumimoji="0" lang="ru-RU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Управление финансов Администрации Томского района предлагает вам очередную редакцию «Бюджета для граждан»,  подготовленную на основе проекта решения Думы Томского района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«Об утверждении бюджета Томского района на 2025 год  и плановый период 2026 и 2027 годов»</a:t>
            </a:r>
            <a:r>
              <a:rPr kumimoji="0" lang="ru-RU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Бюджет для граждан - это упрощенная версия бюджетного документа, которая использует неформальный язык и доступные форматы.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Целью направления  вам информации о формировании бюджета района в доступной форме  является повышение финансовой  грамотности населения, мотивация граждан на обратную связь, подготовку обращений и местных инициатив.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В настоящем выпуске «Бюджета для граждан» мы познакомим вас с основами формирования бюджета, представим общие сведения о доходах и расходах бюджета,  информацию о планируемых объемах расходов на реализацию муниципальных программ Томского района.</a:t>
            </a:r>
          </a:p>
          <a:p>
            <a:pPr lvl="0" algn="r">
              <a:spcBef>
                <a:spcPct val="0"/>
              </a:spcBef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В.Л. Челокьян</a:t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Заместитель Главы Томского района </a:t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– начальник Управления финансов 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 ПРОГРАММЫ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64705"/>
          <a:ext cx="9108504" cy="6084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/>
                <a:gridCol w="4605092"/>
                <a:gridCol w="1428760"/>
                <a:gridCol w="1357322"/>
                <a:gridCol w="1321794"/>
              </a:tblGrid>
              <a:tr h="5764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Муниципальные программы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2026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2027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985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малого и среднего предпринимательства в Томском районе"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760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760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4762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"Улучшение условий и охраны труда в Томском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327,5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327,5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327,5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4762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"Эффективное управление муниципальным имуществом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045,1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045,1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045,1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4762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"Эффективное управление муниципальными финансами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149 163,3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176 323,1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206 116,9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43363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сельскохозяйственного производства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93 367,7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93 152,2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93 159,3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3746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образования в Томском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2 683 902,4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2 640 801,2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2 612 629,9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3928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"Социальное развитие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320 121,4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317 724,9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303 439,2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4404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информационного общества в Томском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988,0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988,0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1 988,0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5001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"Улучшение комфортности проживания на территории Томского района"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87 031,0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79 306,7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83 562,2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3458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"Обеспечение безопасности населения Томского района"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266,0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3458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"Формирование современной среды и архитектурного облика Томского района"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121 256,4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33 515,6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33 515,6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345859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3 460 228,8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3 346 214,3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3 337 813,7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ПРОГРАММНЫЕ  И  НЕПРОГРАММНЫЕ  РАСХОДЫ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Ilavskaya\Desktop\картинки бюджет\depositphotos_24121557-stock-photo-3d-accounting-conce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2786050" cy="3888432"/>
          </a:xfrm>
          <a:prstGeom prst="rect">
            <a:avLst/>
          </a:prstGeom>
          <a:noFill/>
        </p:spPr>
      </p:pic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123728" y="476672"/>
          <a:ext cx="7852607" cy="483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96336" y="3645024"/>
            <a:ext cx="1080120" cy="43204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4941167"/>
          <a:ext cx="9144001" cy="1872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992"/>
                <a:gridCol w="2000264"/>
                <a:gridCol w="1785950"/>
                <a:gridCol w="1928795"/>
              </a:tblGrid>
              <a:tr h="386955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47714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Программные расходы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3 460 228,8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3 346 214,3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3 337 813,7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299 925,0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289 522,0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289 356,0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57606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3 760 153,8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3 635 736,3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3 627 169,7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668344" y="4653136"/>
            <a:ext cx="147565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КОНТАКТНАЯ  ИНФОРМАЦИЯ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052736"/>
            <a:ext cx="8215370" cy="5472608"/>
          </a:xfrm>
          <a:prstGeom prst="round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Информационный сборник подготовлен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Управлением финансов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Администрации Томского района</a:t>
            </a:r>
          </a:p>
          <a:p>
            <a:pPr algn="ctr">
              <a:buNone/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Томск,  пр. Фрунзе 59 «а»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44-23-66, факс  44-23-70</a:t>
            </a: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почты:</a:t>
            </a:r>
          </a:p>
          <a:p>
            <a:pPr algn="ctr">
              <a:buNone/>
            </a:pPr>
            <a:r>
              <a:rPr lang="en-US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reception@regtom.ru</a:t>
            </a:r>
            <a:endParaRPr lang="ru-RU" b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Главы Томского района - начальник  Управления финансов Администрации Томского района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Челокьян Валерий Леонович</a:t>
            </a:r>
          </a:p>
          <a:p>
            <a:pPr algn="ctr"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 работы: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8-00 до 17-00,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перерыв с 12-00 до 12-45.</a:t>
            </a:r>
          </a:p>
          <a:p>
            <a:pPr algn="ctr">
              <a:buNone/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D:\Documents\Desktop\Лучший Мо\кар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5688632" cy="6462504"/>
          </a:xfrm>
          <a:prstGeom prst="rect">
            <a:avLst/>
          </a:prstGeom>
          <a:noFill/>
          <a:scene3d>
            <a:camera prst="orthographicFront">
              <a:rot lat="0" lon="0" rev="206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9875" name="Picture 3" descr="C:\Users\Ilavskaya\Desktop\Бюджет для граждан 2019\фото 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88640"/>
            <a:ext cx="1728192" cy="21669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43570" y="3929067"/>
            <a:ext cx="33209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Площадь Томского района составляет                                                                                                                                                     10 064,2 км²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Численность населения района -89,3 тыс.человек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В состав Томского района входят 19 сельских  поселений, 128 населенных пунктов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2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9701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3918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это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37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Консолидированный бюджет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95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Бюджетная система Российской Федерации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бюджета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поступающие в бюджет денежные средства, за исключением средств, являющихся источниками финансирования дефицита бюджета.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выплачиваемые из бюджета денежные средства, за исключением средств, являющихся источниками финансирования дефицита бюджет.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3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превышение расходов бюджета над его доходами.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превышение доходов бюджета над его расходами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75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Бюджетный процесс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7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Сводная бюджетная роспись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документ, который составляется и ведется финансовым органом (органом управления государственным внебюджетным фондом) в целях организации исполнения бюджета по расходам бюджета и источникам финансирования дефицита бюджета.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Текущий финансовый год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9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Очередной финансовый год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год, следующий за текущим финансовым годом.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3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Плановый период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два финансовых года, следующие за очередным финансовым годом.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Получатель бюджетных средств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(получатель средств соответствующего бюджета) - орган государственной власти (государственный орган), управления государственным внебюджетным фондом, орган местного самоуправления, орган местной администрации, находящееся в ведении главного распорядителя (распорядителя) бюджетных средств казенное учреждение, имеющие право на принятие и (или) исполнение бюджетных обязательств от имени публично-правового образования за счет средств соответствующего бюджета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45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Бюджетные ассигнования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предельные объемы денежных средств, предусмотренных в соответствующем финансовом году для исполнения бюджетных обязательств.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4624"/>
          <a:ext cx="9144000" cy="6774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 распорядитель бюджетных средств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(главный распорядитель средств соответствующего бюджета) - 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настоящим Кодексом.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2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отношения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19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4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межбюджетные трансферты, предоставляемые на безвозмездной и безвозвратной основе без установления направлений их использования.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7318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–межбюджетные трансферты, предоставляемые в целях финансового обеспечения расходных обязательств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возникающих при выполнении государственных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полномочий Российской Федерации (субъекта Российской Федерации), переданных для осуществления органам местного самоуправления в установленном порядке.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646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–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бюджетные средства, передаваемые бюджету другого уровня, юридическому  и физическому лицам на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условиях долевого финансирования целевых расходов.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010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Налогоплательщики -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организации и физические лица, на которых возлагается обязанность по уплате налогов в соответствии с Налоговым кодексом Российской Федерации.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 БЮДЖЕТА ТОМСКОГО РАЙОНА ОСНОВЫВАЕТСЯ  НА: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7992888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Положениях послания Президента РФ Федеральному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собранию РФ, определяющих бюджетную политику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2708920"/>
            <a:ext cx="6048672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«Томский район»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221088"/>
            <a:ext cx="7776864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Томского района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5517232"/>
            <a:ext cx="612068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Томского района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ПРАВОВЫЕ АКТЫ, РЕГУЛИРУЮЩИЕ   БЮДЖЕТНЫЕ  ПРАВООТНОШЕНИЯ В ТОМСКОМ  РАЙОНЕ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1772816"/>
            <a:ext cx="3543687" cy="2016224"/>
            <a:chOff x="1815" y="292204"/>
            <a:chExt cx="3220159" cy="1211893"/>
          </a:xfrm>
          <a:scene3d>
            <a:camera prst="orthographicFront"/>
            <a:lightRig rig="threePt" dir="t"/>
          </a:scene3d>
        </p:grpSpPr>
        <p:sp>
          <p:nvSpPr>
            <p:cNvPr id="6" name="Нашивка 5"/>
            <p:cNvSpPr/>
            <p:nvPr/>
          </p:nvSpPr>
          <p:spPr>
            <a:xfrm>
              <a:off x="1815" y="292204"/>
              <a:ext cx="3220159" cy="1211893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Нашивка 4"/>
            <p:cNvSpPr/>
            <p:nvPr/>
          </p:nvSpPr>
          <p:spPr>
            <a:xfrm>
              <a:off x="753843" y="292204"/>
              <a:ext cx="1862185" cy="12118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Конституция Российской Федерации</a:t>
              </a:r>
              <a:endParaRPr lang="ru-RU" sz="16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843808" y="1772816"/>
            <a:ext cx="3425262" cy="1944216"/>
            <a:chOff x="2733048" y="237639"/>
            <a:chExt cx="3137230" cy="1254892"/>
          </a:xfrm>
          <a:scene3d>
            <a:camera prst="orthographicFront"/>
            <a:lightRig rig="threePt" dir="t"/>
          </a:scene3d>
        </p:grpSpPr>
        <p:sp>
          <p:nvSpPr>
            <p:cNvPr id="9" name="Нашивка 8"/>
            <p:cNvSpPr/>
            <p:nvPr/>
          </p:nvSpPr>
          <p:spPr>
            <a:xfrm>
              <a:off x="2733048" y="237639"/>
              <a:ext cx="3137230" cy="1254892"/>
            </a:xfrm>
            <a:prstGeom prst="chevron">
              <a:avLst/>
            </a:prstGeom>
            <a:solidFill>
              <a:schemeClr val="accent4">
                <a:lumMod val="60000"/>
                <a:lumOff val="40000"/>
                <a:alpha val="90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Нашивка 4"/>
            <p:cNvSpPr/>
            <p:nvPr/>
          </p:nvSpPr>
          <p:spPr>
            <a:xfrm>
              <a:off x="3590435" y="237639"/>
              <a:ext cx="1652397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Бюджетный кодекс Российской Федерации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718738" y="1700808"/>
            <a:ext cx="3425262" cy="2016224"/>
            <a:chOff x="5431066" y="237639"/>
            <a:chExt cx="3137230" cy="1254892"/>
          </a:xfrm>
          <a:scene3d>
            <a:camera prst="orthographicFront"/>
            <a:lightRig rig="threePt" dir="t"/>
          </a:scene3d>
        </p:grpSpPr>
        <p:sp>
          <p:nvSpPr>
            <p:cNvPr id="12" name="Нашивка 11"/>
            <p:cNvSpPr/>
            <p:nvPr/>
          </p:nvSpPr>
          <p:spPr>
            <a:xfrm>
              <a:off x="5431066" y="237639"/>
              <a:ext cx="3137230" cy="1254892"/>
            </a:xfrm>
            <a:prstGeom prst="chevron">
              <a:avLst/>
            </a:prstGeom>
            <a:solidFill>
              <a:schemeClr val="accent6">
                <a:lumMod val="60000"/>
                <a:lumOff val="40000"/>
                <a:alpha val="90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6359342" y="237639"/>
              <a:ext cx="1581507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Налоговый кодекс Российской Федерации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0" y="4077072"/>
            <a:ext cx="3839380" cy="2160240"/>
            <a:chOff x="4262" y="1704200"/>
            <a:chExt cx="3515852" cy="1280745"/>
          </a:xfrm>
          <a:scene3d>
            <a:camera prst="orthographicFront"/>
            <a:lightRig rig="threePt" dir="t"/>
          </a:scene3d>
        </p:grpSpPr>
        <p:sp>
          <p:nvSpPr>
            <p:cNvPr id="15" name="Нашивка 14"/>
            <p:cNvSpPr/>
            <p:nvPr/>
          </p:nvSpPr>
          <p:spPr>
            <a:xfrm>
              <a:off x="4262" y="1704200"/>
              <a:ext cx="3515852" cy="1280745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959930" y="1704200"/>
              <a:ext cx="1919812" cy="12807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ФЗ №131 от 06.10.03 «Об общих принципах организации местного самоуправления в Российской Федерации»</a:t>
              </a:r>
              <a:endParaRPr lang="ru-RU" sz="16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43808" y="4077072"/>
            <a:ext cx="3574942" cy="2232248"/>
            <a:chOff x="3071835" y="1714517"/>
            <a:chExt cx="2998878" cy="1254892"/>
          </a:xfrm>
          <a:scene3d>
            <a:camera prst="orthographicFront"/>
            <a:lightRig rig="threePt" dir="t"/>
          </a:scene3d>
        </p:grpSpPr>
        <p:sp>
          <p:nvSpPr>
            <p:cNvPr id="18" name="Нашивка 17"/>
            <p:cNvSpPr/>
            <p:nvPr/>
          </p:nvSpPr>
          <p:spPr>
            <a:xfrm>
              <a:off x="3071835" y="1714517"/>
              <a:ext cx="2998878" cy="1254892"/>
            </a:xfrm>
            <a:prstGeom prst="chevron">
              <a:avLst/>
            </a:prstGeom>
            <a:solidFill>
              <a:srgbClr val="FFFF00">
                <a:alpha val="90000"/>
              </a:srgb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3796691" y="1714517"/>
              <a:ext cx="1751736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Нормативные акты Томской области, муниципальные правовые акты Томского района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80112" y="4149080"/>
            <a:ext cx="3563888" cy="2088232"/>
            <a:chOff x="8436258" y="2181008"/>
            <a:chExt cx="3008906" cy="1201249"/>
          </a:xfrm>
          <a:scene3d>
            <a:camera prst="orthographicFront"/>
            <a:lightRig rig="threePt" dir="t"/>
          </a:scene3d>
        </p:grpSpPr>
        <p:sp>
          <p:nvSpPr>
            <p:cNvPr id="21" name="Нашивка 20"/>
            <p:cNvSpPr/>
            <p:nvPr/>
          </p:nvSpPr>
          <p:spPr>
            <a:xfrm>
              <a:off x="8436258" y="2181008"/>
              <a:ext cx="3008906" cy="1201249"/>
            </a:xfrm>
            <a:prstGeom prst="chevron">
              <a:avLst/>
            </a:prstGeom>
            <a:solidFill>
              <a:srgbClr val="7030A0"/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9287383" y="2181008"/>
              <a:ext cx="1525139" cy="1080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Устав муниципального образования «Томский район»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1714488"/>
            <a:ext cx="2034464" cy="45874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финансовой системы района при безусловном исполнении всех принятых обязательств наиболее эффективным способом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chemeClr val="tx1"/>
                </a:solidFill>
              </a:rPr>
              <a:t> Реализация мер по повышению эффективности управления бюджетными расходами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8926" y="1785926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интеграция национальных проектов в муниципальные программы Томского района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8926" y="2428868"/>
            <a:ext cx="6048672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практики осуществления бюджетных расходов на проектных принципах управления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3214686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управления муниципальным имуществом и сетью учреждений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428860" y="1785926"/>
            <a:ext cx="360040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428860" y="2500306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428860" y="3214686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И ОСНОВНЫЕ ЗАДАЧИ БЮДЖЕТНОЙ ПОЛИТИКИ  ТОМСКОГО РАЙОНА НА 2025 ГОД И ПЛАНОВЫЙ ПЕРИОД 2026-2027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28926" y="3929066"/>
            <a:ext cx="6048672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8926" y="4500570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28926" y="5143512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28926" y="5786454"/>
            <a:ext cx="6048672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428860" y="4500570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428860" y="5143512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428860" y="5857892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428860" y="3857628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000364" y="5786454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качества планирования расходов на финансовое обеспечение муниципальных заданий на оказание муниципальных услуг (выполнение работ)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0364" y="4000504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системы межбюджетных отношений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0364" y="450057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технологий и процедур планирования, исполнения расходов бюджета Томского района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0364" y="514351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механизмов мониторинга и контроля реализации муниципальных программ Томского района;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7738</TotalTime>
  <Words>2056</Words>
  <Application>Microsoft Office PowerPoint</Application>
  <PresentationFormat>Экран (4:3)</PresentationFormat>
  <Paragraphs>438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Илавская Анна Ивановна</dc:creator>
  <cp:lastModifiedBy>Kornyakova</cp:lastModifiedBy>
  <cp:revision>1377</cp:revision>
  <dcterms:created xsi:type="dcterms:W3CDTF">2017-11-14T03:01:15Z</dcterms:created>
  <dcterms:modified xsi:type="dcterms:W3CDTF">2024-12-18T01:51:17Z</dcterms:modified>
</cp:coreProperties>
</file>