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"/>
  </p:notesMasterIdLst>
  <p:sldIdLst>
    <p:sldId id="272" r:id="rId2"/>
    <p:sldId id="271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6059"/>
    <a:srgbClr val="21A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3"/>
          </a:xfrm>
          <a:prstGeom prst="rect">
            <a:avLst/>
          </a:prstGeom>
        </p:spPr>
        <p:txBody>
          <a:bodyPr vert="horz" lIns="95260" tIns="47630" rIns="95260" bIns="47630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60" cy="496333"/>
          </a:xfrm>
          <a:prstGeom prst="rect">
            <a:avLst/>
          </a:prstGeom>
        </p:spPr>
        <p:txBody>
          <a:bodyPr vert="horz" lIns="95260" tIns="47630" rIns="95260" bIns="47630" rtlCol="0"/>
          <a:lstStyle>
            <a:lvl1pPr algn="r">
              <a:defRPr sz="1300"/>
            </a:lvl1pPr>
          </a:lstStyle>
          <a:p>
            <a:fld id="{93D6E535-F84A-4BD4-B64B-47F381C994C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60" tIns="47630" rIns="95260" bIns="4763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8"/>
          </a:xfrm>
          <a:prstGeom prst="rect">
            <a:avLst/>
          </a:prstGeom>
        </p:spPr>
        <p:txBody>
          <a:bodyPr vert="horz" lIns="95260" tIns="47630" rIns="95260" bIns="4763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60" cy="496333"/>
          </a:xfrm>
          <a:prstGeom prst="rect">
            <a:avLst/>
          </a:prstGeom>
        </p:spPr>
        <p:txBody>
          <a:bodyPr vert="horz" lIns="95260" tIns="47630" rIns="95260" bIns="47630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60" cy="496333"/>
          </a:xfrm>
          <a:prstGeom prst="rect">
            <a:avLst/>
          </a:prstGeom>
        </p:spPr>
        <p:txBody>
          <a:bodyPr vert="horz" lIns="95260" tIns="47630" rIns="95260" bIns="47630" rtlCol="0" anchor="b"/>
          <a:lstStyle>
            <a:lvl1pPr algn="r">
              <a:defRPr sz="1300"/>
            </a:lvl1pPr>
          </a:lstStyle>
          <a:p>
            <a:fld id="{1C05F3E6-05D1-4850-9C01-B18EF8211BD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963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5F3E6-05D1-4850-9C01-B18EF8211BD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965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5F3E6-05D1-4850-9C01-B18EF8211BD4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55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5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8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7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7" y="273056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6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8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6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583832" y="404671"/>
            <a:ext cx="3024336" cy="39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1051" dirty="0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9048328" y="1984884"/>
            <a:ext cx="25202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146059"/>
                </a:solidFill>
                <a:ea typeface="Calibri" pitchFamily="34" charset="0"/>
                <a:cs typeface="Arial" pitchFamily="34" charset="0"/>
              </a:rPr>
              <a:t>Социальная поддержка </a:t>
            </a:r>
            <a:r>
              <a:rPr lang="ru-RU" sz="1600" b="1" dirty="0" smtClean="0">
                <a:solidFill>
                  <a:srgbClr val="146059"/>
                </a:solidFill>
                <a:ea typeface="Calibri" pitchFamily="34" charset="0"/>
                <a:cs typeface="Arial" pitchFamily="34" charset="0"/>
              </a:rPr>
              <a:t>льготных </a:t>
            </a:r>
            <a:r>
              <a:rPr lang="ru-RU" sz="1600" b="1" dirty="0">
                <a:solidFill>
                  <a:srgbClr val="146059"/>
                </a:solidFill>
                <a:ea typeface="Calibri" pitchFamily="34" charset="0"/>
                <a:cs typeface="Arial" pitchFamily="34" charset="0"/>
              </a:rPr>
              <a:t>категорий граждан на газификацию жилого помещения</a:t>
            </a:r>
            <a:endParaRPr lang="ru-RU" sz="1600" b="1" dirty="0">
              <a:solidFill>
                <a:srgbClr val="146059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76433" y="289916"/>
            <a:ext cx="27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/>
              <a:t>Субсидия на </a:t>
            </a:r>
            <a:r>
              <a:rPr lang="ru-RU" sz="1200" b="1" dirty="0" smtClean="0"/>
              <a:t>газификацию </a:t>
            </a:r>
            <a:r>
              <a:rPr lang="ru-RU" sz="1200" b="1" dirty="0"/>
              <a:t>жилого помещения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6169" y="731110"/>
            <a:ext cx="2952328" cy="595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1200" b="1" dirty="0" smtClean="0">
                <a:latin typeface="+mj-lt"/>
              </a:rPr>
              <a:t>то </a:t>
            </a:r>
            <a:r>
              <a:rPr lang="ru-RU" sz="1200" b="1" dirty="0">
                <a:latin typeface="+mj-lt"/>
              </a:rPr>
              <a:t>имеет </a:t>
            </a:r>
            <a:r>
              <a:rPr lang="ru-RU" sz="1200" b="1" dirty="0" smtClean="0">
                <a:latin typeface="+mj-lt"/>
              </a:rPr>
              <a:t>право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600" b="1" dirty="0">
              <a:latin typeface="+mj-l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dirty="0" smtClean="0"/>
              <a:t>Граждане</a:t>
            </a:r>
            <a:r>
              <a:rPr lang="ru-RU" sz="1051" dirty="0"/>
              <a:t>, заключившие после 31 декабря </a:t>
            </a:r>
            <a:r>
              <a:rPr lang="ru-RU" sz="1051" dirty="0" smtClean="0"/>
              <a:t>2023 </a:t>
            </a:r>
            <a:r>
              <a:rPr lang="ru-RU" sz="1051" dirty="0"/>
              <a:t>года договор с газораспределительной организацией на </a:t>
            </a:r>
            <a:r>
              <a:rPr lang="ru-RU" sz="1051" dirty="0" err="1" smtClean="0"/>
              <a:t>догазификацию</a:t>
            </a:r>
            <a:r>
              <a:rPr lang="ru-RU" sz="1051" dirty="0" smtClean="0"/>
              <a:t> либо дополнительное соглашение к заключенному до 31 декабря 2023 года </a:t>
            </a:r>
            <a:r>
              <a:rPr lang="ru-RU" sz="1051" dirty="0" smtClean="0"/>
              <a:t>такому договору</a:t>
            </a:r>
            <a:r>
              <a:rPr lang="ru-RU" sz="1051" dirty="0" smtClean="0"/>
              <a:t>, </a:t>
            </a:r>
            <a:r>
              <a:rPr lang="ru-RU" sz="1051" dirty="0"/>
              <a:t>из числа следующих категорий:</a:t>
            </a:r>
          </a:p>
          <a:p>
            <a:r>
              <a:rPr lang="ru-RU" sz="1051" dirty="0"/>
              <a:t>1) ветераны Великой Отечественной войны;</a:t>
            </a:r>
          </a:p>
          <a:p>
            <a:r>
              <a:rPr lang="ru-RU" sz="1051" dirty="0"/>
              <a:t>2) ветераны боевых действий;</a:t>
            </a:r>
          </a:p>
          <a:p>
            <a:r>
              <a:rPr lang="ru-RU" sz="1051" dirty="0"/>
              <a:t>3) инвалиды Великой Отечественной войны и инвалиды боевых действий (далее – инвалиды войны);</a:t>
            </a:r>
          </a:p>
          <a:p>
            <a:r>
              <a:rPr lang="ru-RU" sz="1051" dirty="0"/>
              <a:t>4) члены семей погибших (умерших) инвалидов войны, участников Великой Отечественной войны, ветеранов боевых действий;</a:t>
            </a:r>
          </a:p>
          <a:p>
            <a:r>
              <a:rPr lang="ru-RU" sz="1051" dirty="0"/>
              <a:t>5) участники специальной военной операции и члены их </a:t>
            </a:r>
            <a:r>
              <a:rPr lang="ru-RU" sz="1051" dirty="0" smtClean="0"/>
              <a:t>семей (супруги, несовершеннолетние дети, родители);</a:t>
            </a:r>
            <a:endParaRPr lang="ru-RU" sz="1051" dirty="0"/>
          </a:p>
          <a:p>
            <a:r>
              <a:rPr lang="ru-RU" sz="1051" dirty="0"/>
              <a:t>6) инвалиды первой группы и лица, осуществляющие уход за детьми-инвалидами;</a:t>
            </a:r>
          </a:p>
          <a:p>
            <a:r>
              <a:rPr lang="ru-RU" sz="1051" dirty="0"/>
              <a:t>7) многодетные семьи, имеющие трех и более детей, до достижения старшим ребенком возраста 18 лет или возраста 23 лет при условии его обучения в организации, осуществляющей образовательную деятельность, по очной форме обучения;</a:t>
            </a:r>
          </a:p>
          <a:p>
            <a:r>
              <a:rPr lang="ru-RU" sz="1051" dirty="0"/>
              <a:t>8) малоимущие граждане, в том числе малоимущие семьи с </a:t>
            </a:r>
            <a:r>
              <a:rPr lang="ru-RU" sz="1051" dirty="0" smtClean="0"/>
              <a:t>детьми (среднедушевой доход меньше величины прожиточного минимума на душу </a:t>
            </a:r>
            <a:r>
              <a:rPr lang="ru-RU" sz="1051" dirty="0" smtClean="0"/>
              <a:t>населения</a:t>
            </a:r>
            <a:r>
              <a:rPr lang="en-US" sz="1051" dirty="0" smtClean="0"/>
              <a:t> </a:t>
            </a:r>
            <a:r>
              <a:rPr lang="ru-RU" sz="1051" dirty="0" smtClean="0"/>
              <a:t>по группам территорий Томской области).</a:t>
            </a:r>
            <a:endParaRPr lang="ru-RU" sz="1051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051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51" dirty="0"/>
              <a:t>           </a:t>
            </a:r>
            <a:r>
              <a:rPr lang="ru-RU" sz="1051" b="1" dirty="0"/>
              <a:t>Указанные категории граждан также    имеют право воспользоваться сертификатом на газификацию жилого помещения.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598894" y="768941"/>
            <a:ext cx="2736304" cy="221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latin typeface="+mj-lt"/>
                <a:ea typeface="Times New Roman" pitchFamily="18" charset="0"/>
                <a:cs typeface="Times New Roman" pitchFamily="18" charset="0"/>
              </a:rPr>
              <a:t>Размер субсидии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dirty="0">
                <a:latin typeface="+mj-lt"/>
              </a:rPr>
              <a:t>      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dirty="0"/>
              <a:t>Размер субсидии составляет </a:t>
            </a:r>
            <a:r>
              <a:rPr lang="ru-RU" sz="1051" b="1" dirty="0" smtClean="0"/>
              <a:t>100 тысяч </a:t>
            </a:r>
            <a:r>
              <a:rPr lang="ru-RU" sz="1051" b="1" dirty="0"/>
              <a:t>рублей</a:t>
            </a:r>
            <a:r>
              <a:rPr lang="ru-RU" sz="1051" dirty="0"/>
              <a:t>, но не более фактических расходов гражданина. Перечисление субсидии осуществляется на счет газораспределительной организации.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dirty="0"/>
              <a:t>       Средства субсидии  направляются: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dirty="0"/>
              <a:t>-  на проведение работ внутри границ земельного участка гражданина;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dirty="0"/>
              <a:t>- на покупку и установку газоиспользующего оборудования, произведенного на территории Российской Федерации.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14363" y="3308977"/>
            <a:ext cx="2720835" cy="286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Как получить субсидию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b="1" dirty="0"/>
              <a:t>Шаг 1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dirty="0"/>
              <a:t>Обратиться в клиентский отдел ООО «Газпром газораспределение Томск» по месту жительства  для заключения договора о предоставлении услуг по </a:t>
            </a:r>
            <a:r>
              <a:rPr lang="ru-RU" sz="1051" dirty="0" err="1" smtClean="0"/>
              <a:t>догазификации</a:t>
            </a:r>
            <a:r>
              <a:rPr lang="ru-RU" sz="1051" dirty="0" smtClean="0"/>
              <a:t> либо дополнительного соглашения к договору.</a:t>
            </a:r>
            <a:endParaRPr lang="ru-RU" sz="1051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b="1" dirty="0"/>
              <a:t> 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b="1" dirty="0"/>
              <a:t>Шаг 2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51" dirty="0"/>
              <a:t>Обратиться в Центр социальной поддержки населения по месту жительства либо в территориальный отдел </a:t>
            </a:r>
            <a:r>
              <a:rPr lang="ru-RU" sz="1051" dirty="0" smtClean="0"/>
              <a:t>Томского областного</a:t>
            </a:r>
            <a:r>
              <a:rPr lang="ru-RU" sz="1051" dirty="0"/>
              <a:t>  </a:t>
            </a:r>
            <a:r>
              <a:rPr lang="ru-RU" sz="1051" dirty="0" smtClean="0"/>
              <a:t>многофункционального центра </a:t>
            </a:r>
            <a:r>
              <a:rPr lang="ru-RU" sz="1051" dirty="0"/>
              <a:t>по предоставлению государственных и муниципальных </a:t>
            </a:r>
            <a:r>
              <a:rPr lang="ru-RU" sz="1051" dirty="0" smtClean="0"/>
              <a:t>услуг </a:t>
            </a:r>
            <a:r>
              <a:rPr lang="ru-RU" sz="1051" dirty="0"/>
              <a:t>для предоставления субсидии.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2" y="92696"/>
            <a:ext cx="1894520" cy="189452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29" r="16401"/>
          <a:stretch/>
        </p:blipFill>
        <p:spPr>
          <a:xfrm>
            <a:off x="9106939" y="3645023"/>
            <a:ext cx="2520277" cy="21922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028" y="6069710"/>
            <a:ext cx="219475" cy="20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62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757173" y="357597"/>
            <a:ext cx="295232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/>
              <a:t>- лицам</a:t>
            </a:r>
            <a:r>
              <a:rPr lang="ru-RU" sz="1200" dirty="0"/>
              <a:t>, награжденным </a:t>
            </a:r>
            <a:r>
              <a:rPr lang="ru-RU" sz="1200" dirty="0" smtClean="0"/>
              <a:t>знаками </a:t>
            </a:r>
            <a:r>
              <a:rPr lang="ru-RU" sz="1200" dirty="0"/>
              <a:t>«Жителю блокадного Ленинграда», </a:t>
            </a:r>
            <a:r>
              <a:rPr lang="ru-RU" sz="1200" dirty="0" smtClean="0"/>
              <a:t>«</a:t>
            </a:r>
            <a:r>
              <a:rPr lang="ru-RU" sz="1200" dirty="0"/>
              <a:t>Житель </a:t>
            </a:r>
            <a:r>
              <a:rPr lang="ru-RU" sz="1200" dirty="0"/>
              <a:t>осажденного Севастополя</a:t>
            </a:r>
            <a:r>
              <a:rPr lang="ru-RU" sz="1200" dirty="0"/>
              <a:t>», </a:t>
            </a:r>
            <a:r>
              <a:rPr lang="ru-RU" sz="1200" dirty="0"/>
              <a:t>"Житель осажденного Сталинграда"</a:t>
            </a:r>
          </a:p>
          <a:p>
            <a:pPr algn="just"/>
            <a:endParaRPr lang="ru-RU" sz="1200" dirty="0"/>
          </a:p>
          <a:p>
            <a:pPr algn="just">
              <a:buFontTx/>
              <a:buChar char="-"/>
            </a:pPr>
            <a:r>
              <a:rPr lang="ru-RU" sz="1200" dirty="0"/>
              <a:t> членам семей погибших (умерших) инвалидов Великой Отечественной войны, участников Великой Отечественной войны, инвалидов боевых действий, ветеранов боевых </a:t>
            </a:r>
            <a:r>
              <a:rPr lang="ru-RU" sz="1200" dirty="0" smtClean="0"/>
              <a:t>действий</a:t>
            </a:r>
            <a:endParaRPr lang="ru-RU" sz="1200" dirty="0"/>
          </a:p>
          <a:p>
            <a:endParaRPr lang="ru-RU" sz="1200" dirty="0"/>
          </a:p>
          <a:p>
            <a:pPr lvl="0" algn="just">
              <a:buFontTx/>
              <a:buChar char="-"/>
            </a:pPr>
            <a:r>
              <a:rPr lang="ru-RU" sz="1200" dirty="0" smtClean="0"/>
              <a:t> многодетным </a:t>
            </a:r>
            <a:r>
              <a:rPr lang="ru-RU" sz="1200" dirty="0" smtClean="0"/>
              <a:t>семьям, имеющим </a:t>
            </a:r>
            <a:r>
              <a:rPr lang="ru-RU" sz="1200" dirty="0"/>
              <a:t>трех и более детей, до достижения старшим ребенком возраста 18 лет или возраста 23 лет при условии его обучения в организации, осуществляющей образовательную деятельность, по очной форме </a:t>
            </a:r>
            <a:r>
              <a:rPr lang="ru-RU" sz="1200" dirty="0" smtClean="0"/>
              <a:t>обучения</a:t>
            </a:r>
            <a:endParaRPr lang="ru-RU" sz="1200" dirty="0"/>
          </a:p>
          <a:p>
            <a:pPr lvl="0" algn="just">
              <a:buFontTx/>
              <a:buChar char="-"/>
            </a:pPr>
            <a:endParaRPr lang="ru-RU" sz="1200" dirty="0">
              <a:solidFill>
                <a:prstClr val="black"/>
              </a:solidFill>
            </a:endParaRPr>
          </a:p>
          <a:p>
            <a:pPr lvl="0" algn="just">
              <a:buFontTx/>
              <a:buChar char="-"/>
            </a:pPr>
            <a:r>
              <a:rPr lang="ru-RU" sz="1200" dirty="0">
                <a:solidFill>
                  <a:prstClr val="black"/>
                </a:solidFill>
              </a:rPr>
              <a:t> детям-инвалидам, родителям (законным представителям) </a:t>
            </a:r>
            <a:r>
              <a:rPr lang="ru-RU" sz="1200" dirty="0" smtClean="0">
                <a:solidFill>
                  <a:prstClr val="black"/>
                </a:solidFill>
              </a:rPr>
              <a:t>детей-инвалидов</a:t>
            </a:r>
            <a:endParaRPr lang="ru-RU" sz="9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6277" y="210659"/>
            <a:ext cx="2905327" cy="2193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На </a:t>
            </a:r>
            <a:r>
              <a:rPr lang="ru-RU" sz="1400" b="1" dirty="0"/>
              <a:t>газификацию жилья предусмотрены следующие меры социальной </a:t>
            </a:r>
            <a:r>
              <a:rPr lang="ru-RU" sz="1400" b="1" dirty="0" smtClean="0"/>
              <a:t>поддержки</a:t>
            </a:r>
            <a:endParaRPr lang="ru-RU" sz="1400" b="1" dirty="0"/>
          </a:p>
          <a:p>
            <a:pPr algn="just"/>
            <a:endParaRPr lang="ru-RU" sz="1051" b="1" dirty="0"/>
          </a:p>
          <a:p>
            <a:pPr marL="171446" indent="-171446" algn="just">
              <a:buFont typeface="Arial" panose="020B0604020202020204" pitchFamily="34" charset="0"/>
              <a:buChar char="•"/>
            </a:pPr>
            <a:r>
              <a:rPr lang="ru-RU" sz="1051" b="1" dirty="0"/>
              <a:t> </a:t>
            </a:r>
            <a:r>
              <a:rPr lang="ru-RU" sz="1200" dirty="0" smtClean="0"/>
              <a:t>Сертификат </a:t>
            </a:r>
            <a:r>
              <a:rPr lang="ru-RU" sz="1200" dirty="0"/>
              <a:t>на газификацию жилого </a:t>
            </a:r>
            <a:r>
              <a:rPr lang="ru-RU" sz="1200" dirty="0" smtClean="0"/>
              <a:t>помещения</a:t>
            </a:r>
          </a:p>
          <a:p>
            <a:pPr algn="just"/>
            <a:endParaRPr lang="ru-RU" sz="1200" dirty="0"/>
          </a:p>
          <a:p>
            <a:pPr marL="171446" indent="-171446" algn="just">
              <a:buFont typeface="Arial" panose="020B0604020202020204" pitchFamily="34" charset="0"/>
              <a:buChar char="•"/>
            </a:pPr>
            <a:r>
              <a:rPr lang="ru-RU" sz="1200" dirty="0"/>
              <a:t> Субсидия на приобретение и установку газоиспользующего оборудования  и проведение работ внутри земельного </a:t>
            </a:r>
            <a:r>
              <a:rPr lang="ru-RU" sz="1200" dirty="0" smtClean="0"/>
              <a:t>участка </a:t>
            </a:r>
            <a:endParaRPr lang="ru-RU" sz="1000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937460" y="2295838"/>
            <a:ext cx="2952328" cy="220060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/>
              <a:t>Распорядиться</a:t>
            </a:r>
            <a:r>
              <a:rPr lang="ru-RU" sz="1400" b="1" dirty="0"/>
              <a:t> </a:t>
            </a:r>
            <a:r>
              <a:rPr lang="ru-RU" sz="1400" b="1" dirty="0"/>
              <a:t>средствами сертификата  следует  не позднее трех лет с даты его выдачи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100" b="1" dirty="0"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cs typeface="Arial" pitchFamily="34" charset="0"/>
              </a:rPr>
              <a:t>            </a:t>
            </a:r>
            <a:r>
              <a:rPr lang="ru-RU" sz="1200" dirty="0">
                <a:cs typeface="Arial" pitchFamily="34" charset="0"/>
              </a:rPr>
              <a:t>Для получения единовременной денежной компенсации  по сертификату на возмещение произведенных расходов на газификацию жилого помещения необходимо обращаться в Центры социальной поддержки населения по месту жительства. 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99856" y="332664"/>
            <a:ext cx="2648235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800"/>
              </a:lnSpc>
            </a:pPr>
            <a:endParaRPr lang="ru-RU" sz="900" dirty="0"/>
          </a:p>
          <a:p>
            <a:pPr algn="just">
              <a:lnSpc>
                <a:spcPts val="800"/>
              </a:lnSpc>
            </a:pPr>
            <a:endParaRPr lang="ru-RU" sz="105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680176" y="2276875"/>
            <a:ext cx="252028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000"/>
              </a:lnSpc>
            </a:pPr>
            <a:endParaRPr lang="ru-RU" sz="900" dirty="0">
              <a:cs typeface="Arial" pitchFamily="34" charset="0"/>
            </a:endParaRPr>
          </a:p>
          <a:p>
            <a:pPr algn="just"/>
            <a:endParaRPr lang="ru-RU" sz="900" dirty="0"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29182" y="4588326"/>
            <a:ext cx="28803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         </a:t>
            </a:r>
            <a:r>
              <a:rPr lang="ru-RU" sz="1200" dirty="0"/>
              <a:t>         </a:t>
            </a:r>
            <a:r>
              <a:rPr lang="ru-RU" sz="1200" dirty="0"/>
              <a:t>Для получения сертификата необходимо обращаться в территориальные отделы Томского областного многофункционального центра по предоставлению государственных и муниципальных услуг в </a:t>
            </a:r>
            <a:r>
              <a:rPr lang="ru-RU" sz="1200" dirty="0"/>
              <a:t>период действия договора о подключении или не позднее 6 месяцев с даты подписания акта </a:t>
            </a:r>
            <a:r>
              <a:rPr lang="ru-RU" sz="1200" dirty="0"/>
              <a:t>о подключении.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9071468" y="481422"/>
            <a:ext cx="268431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/>
              <a:t>Томский областной </a:t>
            </a:r>
            <a:r>
              <a:rPr lang="ru-RU" sz="1200" dirty="0" smtClean="0"/>
              <a:t>многофункциональный </a:t>
            </a:r>
            <a:endParaRPr lang="ru-RU" sz="1200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/>
              <a:t>центр по предоставлению государственных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/>
              <a:t>и муниципальных услуг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/>
              <a:t>Телефоны 8</a:t>
            </a:r>
            <a:r>
              <a:rPr lang="en-US" sz="1200" dirty="0"/>
              <a:t>-</a:t>
            </a:r>
            <a:r>
              <a:rPr lang="ru-RU" sz="1200" dirty="0"/>
              <a:t>800</a:t>
            </a:r>
            <a:r>
              <a:rPr lang="en-US" sz="1200" dirty="0"/>
              <a:t>-</a:t>
            </a:r>
            <a:r>
              <a:rPr lang="ru-RU" sz="1200" dirty="0"/>
              <a:t>350</a:t>
            </a:r>
            <a:r>
              <a:rPr lang="en-US" sz="1200" dirty="0"/>
              <a:t>-</a:t>
            </a:r>
            <a:r>
              <a:rPr lang="ru-RU" sz="1200" dirty="0"/>
              <a:t>08</a:t>
            </a:r>
            <a:r>
              <a:rPr lang="en-US" sz="1200" dirty="0"/>
              <a:t>-</a:t>
            </a:r>
            <a:r>
              <a:rPr lang="ru-RU" sz="1200" dirty="0"/>
              <a:t>50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/>
              <a:t>сайт: </a:t>
            </a:r>
            <a:r>
              <a:rPr lang="en-US" sz="1200" dirty="0"/>
              <a:t>md.tomsk.ru</a:t>
            </a:r>
            <a:endParaRPr lang="ru-RU" sz="1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23426" y="3861048"/>
            <a:ext cx="288032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/>
              <a:t>Без </a:t>
            </a:r>
            <a:r>
              <a:rPr lang="ru-RU" sz="1200" b="1" dirty="0"/>
              <a:t>учета среднедушевого дохода семьи сертификат номиналом 100 </a:t>
            </a:r>
            <a:r>
              <a:rPr lang="ru-RU" sz="1200" b="1" dirty="0" smtClean="0"/>
              <a:t>тысяч </a:t>
            </a:r>
            <a:r>
              <a:rPr lang="ru-RU" sz="1200" b="1" dirty="0"/>
              <a:t>рублей предоставляется</a:t>
            </a:r>
            <a:r>
              <a:rPr lang="ru-RU" sz="1200" dirty="0"/>
              <a:t>: </a:t>
            </a:r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r>
              <a:rPr lang="ru-RU" sz="1200" dirty="0"/>
              <a:t>- участникам и инвалидам Великой Отечественной войны;</a:t>
            </a:r>
          </a:p>
          <a:p>
            <a:pPr algn="just">
              <a:buFontTx/>
              <a:buChar char="-"/>
            </a:pPr>
            <a:r>
              <a:rPr lang="ru-RU" sz="1200" dirty="0" smtClean="0"/>
              <a:t> ветеранам  </a:t>
            </a:r>
            <a:r>
              <a:rPr lang="ru-RU" sz="1200" dirty="0"/>
              <a:t>и инвалидам боевых </a:t>
            </a:r>
            <a:r>
              <a:rPr lang="ru-RU" sz="1200" dirty="0" smtClean="0"/>
              <a:t>действий</a:t>
            </a:r>
            <a:endParaRPr lang="ru-RU" sz="1200" dirty="0"/>
          </a:p>
          <a:p>
            <a:pPr marL="0" lvl="4" algn="just">
              <a:buFontTx/>
              <a:buChar char="-"/>
            </a:pPr>
            <a:endParaRPr lang="ru-RU" sz="1200" dirty="0"/>
          </a:p>
          <a:p>
            <a:pPr algn="just">
              <a:buFontTx/>
              <a:buChar char="-"/>
            </a:pPr>
            <a:r>
              <a:rPr lang="ru-RU" sz="1200" dirty="0"/>
              <a:t> бывшим несовершеннолетним узникам концлагерей, гетто, других мест принудительного содержания, созданных фашистами и их союзниками в период Второй мировой </a:t>
            </a:r>
            <a:r>
              <a:rPr lang="ru-RU" sz="1200" dirty="0" smtClean="0"/>
              <a:t>войны </a:t>
            </a:r>
            <a:endParaRPr lang="en-US" sz="1200" dirty="0"/>
          </a:p>
          <a:p>
            <a:pPr algn="just">
              <a:buFontTx/>
              <a:buChar char="-"/>
            </a:pPr>
            <a:endParaRPr lang="en-US" sz="6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57738" y="2480848"/>
            <a:ext cx="2846008" cy="1238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Сертификат </a:t>
            </a:r>
            <a:r>
              <a:rPr lang="ru-RU" sz="1400" b="1" dirty="0"/>
              <a:t>на газификацию жилого помещения</a:t>
            </a:r>
          </a:p>
          <a:p>
            <a:endParaRPr lang="ru-RU" sz="1051" dirty="0"/>
          </a:p>
          <a:p>
            <a:pPr algn="just"/>
            <a:r>
              <a:rPr lang="ru-RU" sz="1200" dirty="0"/>
              <a:t>П</a:t>
            </a:r>
            <a:r>
              <a:rPr lang="ru-RU" sz="1200" dirty="0" smtClean="0"/>
              <a:t>редоставляется </a:t>
            </a:r>
            <a:r>
              <a:rPr lang="ru-RU" sz="1200" dirty="0"/>
              <a:t>номиналом </a:t>
            </a:r>
            <a:r>
              <a:rPr lang="ru-RU" sz="1200" b="1" dirty="0"/>
              <a:t>50, 70 или </a:t>
            </a:r>
            <a:r>
              <a:rPr lang="ru-RU" sz="1200" b="1" dirty="0" smtClean="0"/>
              <a:t>   100 тысяч </a:t>
            </a:r>
            <a:r>
              <a:rPr lang="ru-RU" sz="1200" b="1" dirty="0"/>
              <a:t>рублей</a:t>
            </a:r>
            <a:r>
              <a:rPr lang="ru-RU" sz="1200" dirty="0"/>
              <a:t>  в зависимости от дохода </a:t>
            </a:r>
            <a:r>
              <a:rPr lang="ru-RU" sz="1200" dirty="0" smtClean="0"/>
              <a:t>семьи </a:t>
            </a:r>
            <a:endParaRPr lang="ru-RU" sz="12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8959318" y="4769225"/>
            <a:ext cx="29523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/>
              <a:t>Департамент социальной защиты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/>
              <a:t>населения  </a:t>
            </a:r>
            <a:r>
              <a:rPr lang="ru-RU" sz="1200" dirty="0"/>
              <a:t>Томской области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/>
              <a:t>Телефон  8 (3822) 602-799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/>
              <a:t>Подробная информация о социальной поддержке при газификации жилья и список документов размещены на сайте: </a:t>
            </a:r>
            <a:r>
              <a:rPr lang="en-US" sz="1200" dirty="0"/>
              <a:t>dszn.tomsk.gov.ru</a:t>
            </a:r>
            <a:endParaRPr lang="ru-RU" sz="1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9896" y="4584559"/>
            <a:ext cx="219475" cy="20728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7723" y="3100312"/>
            <a:ext cx="219475" cy="20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62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2955</TotalTime>
  <Words>572</Words>
  <Application>Microsoft Office PowerPoint</Application>
  <PresentationFormat>Широкоэкранный</PresentationFormat>
  <Paragraphs>64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Мишутка</dc:creator>
  <cp:lastModifiedBy>Татьяна Владимировна Лисица</cp:lastModifiedBy>
  <cp:revision>258</cp:revision>
  <cp:lastPrinted>2024-04-04T04:11:15Z</cp:lastPrinted>
  <dcterms:modified xsi:type="dcterms:W3CDTF">2024-04-04T08:43:06Z</dcterms:modified>
</cp:coreProperties>
</file>