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6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3491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447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882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636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176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9/28/2020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624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123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684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45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9/28/2020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910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09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476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20773" y="2047739"/>
            <a:ext cx="6621506" cy="1594791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ПОНЯТИЯ И ВИДЫ ПРАВОВОЙ И АНТИКОРРУПЦИОННОЙ ЭКСПЕРТИЗЫ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4" name="Picture 3" descr="C:\Users\Asus\Desktop\Логотип\1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841" y="371346"/>
            <a:ext cx="3437731" cy="111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661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9854" y="1366524"/>
            <a:ext cx="104318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ПРИНЦИПЫ ПРОВЕДЕНИЯ АНТИКОРРУПЦИОННОЙ ЭКСПЕРТИЗЫ, МЕТОДИКА ПРОВЕДЕНИЯ, ПОРЯДОК ОЦЕНКИ ФАКТОРОВ НА КОРРУПЦИОГЕННОСТЬ И ОФОРМЛЕНИЕ РЕЗУЛЬТАТОВ АНТИКОРРУПЦИОННОЙ ЭКСПЕРТИЗЫ</a:t>
            </a:r>
            <a:endParaRPr lang="ru-RU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334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1769" y="568490"/>
            <a:ext cx="6096000" cy="17543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b="1" i="1" dirty="0"/>
              <a:t>Обязательность </a:t>
            </a:r>
            <a:r>
              <a:rPr lang="ru-RU" dirty="0"/>
              <a:t>проведения антикоррупционной экспертизы проектов нормативных правовых актов (проекты нормативных правовых актов, разработанные после вступления в силу Федерального закона № 172-ФЗ, должны пройти процедуру антикоррупционной экспертизы)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1769" y="2663025"/>
            <a:ext cx="6096000" cy="2031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b="1" i="1" dirty="0"/>
              <a:t>Оценка нормативного правового акта (его проекта) </a:t>
            </a:r>
            <a:r>
              <a:rPr lang="ru-RU" dirty="0"/>
              <a:t>во взаимосвязи с другими нормативными правовыми актами (следует изучать все связанные с ним нормативные правовые акты, регулирующие те же или схожие правоотношения на предмет выявления </a:t>
            </a:r>
            <a:r>
              <a:rPr lang="ru-RU" dirty="0" err="1"/>
              <a:t>коррупциогенных</a:t>
            </a:r>
            <a:r>
              <a:rPr lang="ru-RU" dirty="0"/>
              <a:t> факторов и (или) противоречий, прежде всего, с актами, имеющими высшую юридическую силу)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555346" y="583188"/>
            <a:ext cx="5636654" cy="25853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i="1" dirty="0"/>
              <a:t>Обоснованность, объективность и </a:t>
            </a:r>
            <a:r>
              <a:rPr lang="ru-RU" b="1" i="1" dirty="0" err="1"/>
              <a:t>проверяемость</a:t>
            </a:r>
            <a:r>
              <a:rPr lang="ru-RU" b="1" i="1" dirty="0"/>
              <a:t> </a:t>
            </a:r>
            <a:r>
              <a:rPr lang="ru-RU" dirty="0"/>
              <a:t>результатов антикоррупционной экспертизы (заключение по результатам антикоррупционной экспертизы должно содержать аргументированные выводы, свидетельствующие о наличии (отсутствии) </a:t>
            </a:r>
            <a:r>
              <a:rPr lang="ru-RU" dirty="0" err="1"/>
              <a:t>коррупциогенных</a:t>
            </a:r>
            <a:r>
              <a:rPr lang="ru-RU" dirty="0"/>
              <a:t> факторов, основываться на непредвзятости эксперта, а также должно  предоставлять возможность сопоставить сделанные выводы с объективными данными)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555346" y="3476935"/>
            <a:ext cx="5422006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Компетентность лиц, проводящих антикоррупционную экспертизу (экспертизу должны проводить лица, обладающие достаточным объемом знаний для этого и имеющие на это полномочия)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52281" y="4810685"/>
            <a:ext cx="10406130" cy="1477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i="1" dirty="0"/>
              <a:t>Сотрудничество органов государственной власти, иных государственных органов и организаций, органов местного самоуправления, их должностных лиц </a:t>
            </a:r>
            <a:r>
              <a:rPr lang="ru-RU" dirty="0"/>
              <a:t>с институтами гражданского общества (гарантированность возможности проведения независимой антикоррупционной экспертизы размещенных в открытом доступе проектов нормативных правовых актов, привлечение профильных экспертов при подготовке заключения об антикоррупционной экспертизе)</a:t>
            </a:r>
          </a:p>
        </p:txBody>
      </p:sp>
    </p:spTree>
    <p:extLst>
      <p:ext uri="{BB962C8B-B14F-4D97-AF65-F5344CB8AC3E}">
        <p14:creationId xmlns:p14="http://schemas.microsoft.com/office/powerpoint/2010/main" val="3319310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3500" y="346587"/>
            <a:ext cx="7959142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КТО ПРОВОДИТ АНТИКОРРУПЦИОННУЮ ЭКСПЕРТИЗУ?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99040" y="1235230"/>
            <a:ext cx="2263857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/>
              <a:t>Органы прокуратуры Российской Федерации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19211" y="1275893"/>
            <a:ext cx="3005071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/>
              <a:t>Министерство юстиции Российской Федерации (его территориальные органы)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784993" y="1274751"/>
            <a:ext cx="1865835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/>
              <a:t>Независимые эксперты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053071" y="1287630"/>
            <a:ext cx="2567872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/>
              <a:t>Разработчики нормативных </a:t>
            </a:r>
            <a:r>
              <a:rPr lang="ru-RU" dirty="0"/>
              <a:t>правовых </a:t>
            </a:r>
            <a:r>
              <a:rPr lang="ru-RU" dirty="0" smtClean="0"/>
              <a:t>актов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331076" y="746697"/>
            <a:ext cx="231821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636394" y="746697"/>
            <a:ext cx="0" cy="4885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7469746" y="746697"/>
            <a:ext cx="0" cy="5409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8784993" y="746697"/>
            <a:ext cx="457200" cy="4885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299040" y="2322455"/>
            <a:ext cx="88864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Органы прокуратуры Российской Федерации проводят антикоррупционную экспертизу нормативных правовых актов </a:t>
            </a:r>
            <a:r>
              <a:rPr lang="ru-RU" dirty="0"/>
              <a:t>федеральных органов исполнительной власти, органов государственной власти субъектов Российской Федерации, иных государственных органов и организаций, органов местного самоуправления, их должностных лиц по вопросам, касающимся: – прав, свобод и обязанностей человека и гражданина;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государственной и муниципальной собственности, государственной и муниципальной службы, бюджетного, налогового, таможенного, лесного, водного, земельного, градостроительного, природоохранного законодательства, законодательства о лицензировании, а также законодательства, регулирующего деятельность государственных корпораций, фондов и иных организаций, создаваемых Российской Федерацией на основании федерального закона;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социальных гарантий лицам, замещающим (замещавшим) государственные или муниципальные должности, должности государственной или муниципальной службы.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9185464" y="2199223"/>
            <a:ext cx="3006536" cy="42473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Важно! </a:t>
            </a:r>
            <a:r>
              <a:rPr lang="ru-RU" dirty="0"/>
              <a:t>Не отнесено к полномочиям органов прокуратуры Российской Федерации проведение антикоррупционной экспертизы федеральных законов (законопроектов), нормативных правовых актов Президента Российской Федерации и Правительства Российской Федерации (их проектов), международных и межгосударственных договоров (их проектов). </a:t>
            </a:r>
          </a:p>
        </p:txBody>
      </p:sp>
    </p:spTree>
    <p:extLst>
      <p:ext uri="{BB962C8B-B14F-4D97-AF65-F5344CB8AC3E}">
        <p14:creationId xmlns:p14="http://schemas.microsoft.com/office/powerpoint/2010/main" val="1155177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8891" y="270456"/>
            <a:ext cx="6611154" cy="59093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i="1" dirty="0"/>
              <a:t>Министерство юстиции Российской Федерации </a:t>
            </a:r>
            <a:r>
              <a:rPr lang="ru-RU" dirty="0"/>
              <a:t>(его территориальные органы) проводят антикоррупционную экспертизу: –  проектов федеральных законов(проектов поправок Правительства Российской Федерации к ним), проекты указов Президента Российской Федерации и проекты постановлений Правительства Российской Федерации, разрабатываемые федеральными органами исполнительной власти, иными государственными органами и организациями, – при проведении их правовой экспертизы; – нормативных правовых актов федеральных органов исполнительной власти, иных государственных органов и организаций, затрагивающих права, свободы и обязанности человека и гражданина, устанавливающих правовой статус организаций или имеющих межведомственный характер – при их государственной регистрации; – уставов муниципальных образований и муниципальных правовых актов о внесении изменений в уставы муниципальных образований – при их государственной регистрации; – нормативных правовых актов субъектов Российской Федерации – при мониторинге их применения и при внесении сведений в федеральный регистр нормативных правовых актов субъектов Российской Федерации.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091966" y="270456"/>
            <a:ext cx="4820992" cy="36933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i="1" dirty="0"/>
              <a:t>Органы, организации, их должностные лица (разработчики) </a:t>
            </a:r>
            <a:r>
              <a:rPr lang="ru-RU" dirty="0"/>
              <a:t>проводят антикоррупционную </a:t>
            </a:r>
            <a:r>
              <a:rPr lang="ru-RU" dirty="0" err="1"/>
              <a:t>экспертизупринятых</a:t>
            </a:r>
            <a:r>
              <a:rPr lang="ru-RU" dirty="0"/>
              <a:t> (принимаемых) ими нормативных правовых актов (проектов) при проведении их правовой экспертизы и мониторинге их применения. В случае обнаружения органами и организациями в нормативных правовых актах (проектах) </a:t>
            </a:r>
            <a:r>
              <a:rPr lang="ru-RU" dirty="0" err="1"/>
              <a:t>коррупциогенных</a:t>
            </a:r>
            <a:r>
              <a:rPr lang="ru-RU" dirty="0"/>
              <a:t> факторов, принятие мер по устранению которых не относится к их компетенции, они информируют об этом органы прокуратуры Российской Федерации.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091966" y="4409769"/>
            <a:ext cx="4820992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C00000"/>
                </a:solidFill>
              </a:rPr>
              <a:t>Независимые эксперты </a:t>
            </a:r>
            <a:r>
              <a:rPr lang="ru-RU" dirty="0"/>
              <a:t>могут проводить антикоррупционную экспертизу любых нормативных правовых актов (их проектов).</a:t>
            </a:r>
          </a:p>
        </p:txBody>
      </p:sp>
    </p:spTree>
    <p:extLst>
      <p:ext uri="{BB962C8B-B14F-4D97-AF65-F5344CB8AC3E}">
        <p14:creationId xmlns:p14="http://schemas.microsoft.com/office/powerpoint/2010/main" val="2333193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21837" y="423861"/>
            <a:ext cx="51326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ТРЕБОВАНИЯ К НЕЗАВИСИМЫМ ЭКСПЕРТАМ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0710" y="1018768"/>
            <a:ext cx="103975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Независимым экспертом может быть: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гражданин Российской Федерации, имеющий высшее профессиональное образование и стаж работы по специальности не менее 5 лет;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юридическое лицо, имеющее в своем штате не менее трех работников, имеющих высшее профессиональное образование и стаж работы по специальности не менее 5 лет. </a:t>
            </a:r>
            <a:endParaRPr lang="ru-RU" dirty="0" smtClean="0"/>
          </a:p>
          <a:p>
            <a:r>
              <a:rPr lang="ru-RU" dirty="0" smtClean="0"/>
              <a:t>Специальные </a:t>
            </a:r>
            <a:r>
              <a:rPr lang="ru-RU" dirty="0"/>
              <a:t>требования к профилю высшего образования, наличию опыта экспертной деятельности к кандидату не предъявляются.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0710" y="3050093"/>
            <a:ext cx="103975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Независимыми экспертами не могут быть: </a:t>
            </a:r>
            <a:endParaRPr lang="ru-RU" b="1" dirty="0" smtClean="0"/>
          </a:p>
          <a:p>
            <a:r>
              <a:rPr lang="ru-RU" dirty="0" smtClean="0"/>
              <a:t>– </a:t>
            </a:r>
            <a:r>
              <a:rPr lang="ru-RU" dirty="0"/>
              <a:t>гражданин, имеющий неснятую или непогашенную судимость;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гражданин, сведения о применении к которым взыскания в виде увольнения (освобождения от должности) в связи с утратой доверия за совершение коррупционного правонарушения включены в реестр лиц, уволенных в связи с утратой доверия;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гражданин, осуществляющими деятельность в органах и организациях, разрабатывающих соответствующий нормативный акт;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международные и иностранные организации;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некоммерческие организации, выполняющие функции иностранного агента.</a:t>
            </a:r>
          </a:p>
        </p:txBody>
      </p:sp>
    </p:spTree>
    <p:extLst>
      <p:ext uri="{BB962C8B-B14F-4D97-AF65-F5344CB8AC3E}">
        <p14:creationId xmlns:p14="http://schemas.microsoft.com/office/powerpoint/2010/main" val="2687146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50006" y="2967129"/>
            <a:ext cx="100326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/>
              <a:t>Аннулирование аккредитации независимого эксперта осуществляется в случаях</a:t>
            </a:r>
            <a:r>
              <a:rPr lang="ru-RU" sz="2000" b="1" i="1" dirty="0" smtClean="0"/>
              <a:t>:</a:t>
            </a:r>
          </a:p>
          <a:p>
            <a:r>
              <a:rPr lang="ru-RU" sz="2000" b="1" i="1" dirty="0" smtClean="0"/>
              <a:t> </a:t>
            </a:r>
            <a:r>
              <a:rPr lang="ru-RU" sz="2000" dirty="0"/>
              <a:t>– поступления заявления независимого эксперта об аннулировании аккредитации; </a:t>
            </a:r>
            <a:endParaRPr lang="ru-RU" sz="2000" dirty="0" smtClean="0"/>
          </a:p>
          <a:p>
            <a:r>
              <a:rPr lang="ru-RU" sz="2000" dirty="0" smtClean="0"/>
              <a:t>– </a:t>
            </a:r>
            <a:r>
              <a:rPr lang="ru-RU" sz="2000" dirty="0"/>
              <a:t>отзыва независимым экспертом заявления о согласии на обработку персональных данных; </a:t>
            </a:r>
            <a:endParaRPr lang="ru-RU" sz="2000" dirty="0" smtClean="0"/>
          </a:p>
          <a:p>
            <a:r>
              <a:rPr lang="ru-RU" sz="2000" dirty="0" smtClean="0"/>
              <a:t>– </a:t>
            </a:r>
            <a:r>
              <a:rPr lang="ru-RU" sz="2000" dirty="0"/>
              <a:t>непредставления независимым экспертом заявления о согласии на обработку персональных данных.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50771" y="442870"/>
            <a:ext cx="7070502" cy="193899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/>
              <a:t>Исчерпывающий перечень документов для получения аккредитации в качестве независимого эксперта и порядок ее проведения установлены Административным регламентом, утвержденным приказом Министерства юстиции Российской Федерации от 27.07.2012 № 146. Реестр аккредитованных экспертов ведется Минюстом России.</a:t>
            </a:r>
          </a:p>
        </p:txBody>
      </p:sp>
    </p:spTree>
    <p:extLst>
      <p:ext uri="{BB962C8B-B14F-4D97-AF65-F5344CB8AC3E}">
        <p14:creationId xmlns:p14="http://schemas.microsoft.com/office/powerpoint/2010/main" val="238252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26783" y="402845"/>
            <a:ext cx="7280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ОСОБЕННОСТИ ПРОЦЕДУРЫ ПРОВЕДЕНИЯ НЕЗАВИСИМОЙ АНТИКОРРУПЦИОННОЙ ЭКСПЕРТИЗЫ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35618" y="1421870"/>
            <a:ext cx="844854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/>
              <a:t>Антикоррупционная экспертиза нормативного правового акта проводится различными уполномоченными субъектами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35618" y="2600390"/>
            <a:ext cx="3170604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/>
              <a:t>на стадии проекта нормативного правового акта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09127" y="2599248"/>
            <a:ext cx="4675031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/>
              <a:t>в процессе мониторинга </a:t>
            </a:r>
            <a:r>
              <a:rPr lang="ru-RU" dirty="0" err="1"/>
              <a:t>правоприменения</a:t>
            </a:r>
            <a:r>
              <a:rPr lang="ru-RU" dirty="0"/>
              <a:t> действующего нормативного правового акта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3503054" y="2129756"/>
            <a:ext cx="0" cy="4706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7390327" y="2130205"/>
            <a:ext cx="0" cy="4706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1480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5003" y="201133"/>
            <a:ext cx="1108870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Как узнать о проведении антикоррупционной экспертизы нормативного правого акта (проекта)? </a:t>
            </a:r>
            <a:endParaRPr lang="ru-RU" sz="2000" b="1" dirty="0" smtClean="0"/>
          </a:p>
          <a:p>
            <a:r>
              <a:rPr lang="ru-RU" sz="2000" dirty="0" smtClean="0"/>
              <a:t>Информация </a:t>
            </a:r>
            <a:r>
              <a:rPr lang="ru-RU" sz="2000" dirty="0"/>
              <a:t>о проведении антикоррупционной экспертизы проектов федеральных законов, указов Президента Российской Федерации, постановлений Правительства Российской Федерации, нормативных правовых актов федеральных органов исполнительной власти, иных государственных органов и организаций размещается на федеральном портале проектов нормативных правовых актов (www.regulation.gov.ru)  не менее чем на 7 дней, с указанием дат начала и окончания приема заключений по результатам независимой антикоррупционной экспертизы.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5003" y="2455329"/>
            <a:ext cx="107023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В течение какого срока проводится антикоррупционная экспертиза? </a:t>
            </a:r>
          </a:p>
          <a:p>
            <a:r>
              <a:rPr lang="ru-RU" sz="2000" dirty="0" smtClean="0"/>
              <a:t>Срок </a:t>
            </a:r>
            <a:r>
              <a:rPr lang="ru-RU" sz="2000" dirty="0"/>
              <a:t>проведения антикоррупционной экспертизы конкретного нормативного правового акта определяется разработчиком при размещении на федеральном портале проектов нормативных правовых актов (www.regulation.gov.ru). При этом срок не может быть меньше 7 дней.</a:t>
            </a:r>
          </a:p>
        </p:txBody>
      </p:sp>
      <p:pic>
        <p:nvPicPr>
          <p:cNvPr id="3074" name="Picture 2" descr="https://push-school1.edumsko.ru/uploads/3000/2790/section/355583/56ab021972a5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2491" y="4007798"/>
            <a:ext cx="1931831" cy="1930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25003" y="3819019"/>
            <a:ext cx="96462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Куда можно направить подготовленное заключение? </a:t>
            </a:r>
            <a:endParaRPr lang="ru-RU" b="1" dirty="0" smtClean="0"/>
          </a:p>
          <a:p>
            <a:r>
              <a:rPr lang="ru-RU" dirty="0" smtClean="0"/>
              <a:t>Заключения </a:t>
            </a:r>
            <a:r>
              <a:rPr lang="ru-RU" dirty="0"/>
              <a:t>направляются на бумажном носителе и (или) в форме электронного документа в </a:t>
            </a:r>
            <a:r>
              <a:rPr lang="ru-RU" dirty="0" err="1"/>
              <a:t>организацииразработчики</a:t>
            </a:r>
            <a:r>
              <a:rPr lang="ru-RU" dirty="0"/>
              <a:t> по адресам электронной </a:t>
            </a:r>
            <a:r>
              <a:rPr lang="ru-RU" dirty="0" smtClean="0"/>
              <a:t>почты</a:t>
            </a:r>
            <a:r>
              <a:rPr lang="ru-RU" dirty="0"/>
              <a:t>, указанным в разделе «Независимая антикоррупционная экспертиза. Информация по этапу» федерального портала проектов нормативных правовых актов (www.regulation.gov.ru) и на официальном сайте разработчика нормативного правового акта. Перечень адресов электронной почты, предназначенных для направления заключений независимых экспертов, также размещен на официальном сайте Минюста Росси и его территориальных органах. </a:t>
            </a:r>
          </a:p>
        </p:txBody>
      </p:sp>
    </p:spTree>
    <p:extLst>
      <p:ext uri="{BB962C8B-B14F-4D97-AF65-F5344CB8AC3E}">
        <p14:creationId xmlns:p14="http://schemas.microsoft.com/office/powerpoint/2010/main" val="32686217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7728" y="622761"/>
            <a:ext cx="1147078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/>
              <a:t>В заключении по результатам независимой антикоррупционной экспертизы указываются: </a:t>
            </a:r>
            <a:endParaRPr lang="ru-RU" sz="2000" b="1" i="1" dirty="0" smtClean="0"/>
          </a:p>
          <a:p>
            <a:pPr marL="342900" indent="-342900">
              <a:buFontTx/>
              <a:buChar char="-"/>
            </a:pPr>
            <a:r>
              <a:rPr lang="ru-RU" sz="2000" dirty="0" smtClean="0"/>
              <a:t>реквизиты </a:t>
            </a:r>
            <a:r>
              <a:rPr lang="ru-RU" sz="2000" dirty="0"/>
              <a:t>нормативного правового акта или проекта нормативного правового акта, в отношении которого проведена экспертиза; </a:t>
            </a:r>
            <a:endParaRPr lang="ru-RU" sz="2000" dirty="0" smtClean="0"/>
          </a:p>
          <a:p>
            <a:pPr marL="342900" indent="-342900">
              <a:buFontTx/>
              <a:buChar char="-"/>
            </a:pPr>
            <a:r>
              <a:rPr lang="ru-RU" sz="2000" dirty="0" smtClean="0"/>
              <a:t>- </a:t>
            </a:r>
            <a:r>
              <a:rPr lang="ru-RU" sz="2000" dirty="0"/>
              <a:t>выявленные в нормативном правовом акте (проекте) </a:t>
            </a:r>
            <a:r>
              <a:rPr lang="ru-RU" sz="2000" dirty="0" err="1"/>
              <a:t>коррупциогенные</a:t>
            </a:r>
            <a:r>
              <a:rPr lang="ru-RU" sz="2000" dirty="0"/>
              <a:t> факторы и конкретные способы их устранения; </a:t>
            </a:r>
            <a:endParaRPr lang="ru-RU" sz="2000" dirty="0" smtClean="0"/>
          </a:p>
          <a:p>
            <a:pPr marL="342900" indent="-342900">
              <a:buFontTx/>
              <a:buChar char="-"/>
            </a:pPr>
            <a:r>
              <a:rPr lang="ru-RU" sz="2000" dirty="0" smtClean="0"/>
              <a:t>-  </a:t>
            </a:r>
            <a:r>
              <a:rPr lang="ru-RU" sz="2000" dirty="0"/>
              <a:t>положения нормативного правового акта (проекта) с указанием его структурных единиц (разделов, глав, статей, частей, пунктов, подпунктов, абзацев) и соответствующих </a:t>
            </a:r>
            <a:r>
              <a:rPr lang="ru-RU" sz="2000" dirty="0" err="1"/>
              <a:t>коррупциогенных</a:t>
            </a:r>
            <a:r>
              <a:rPr lang="ru-RU" sz="2000" dirty="0"/>
              <a:t> факторов со ссылкой на соответствующие пункты Методики; </a:t>
            </a:r>
            <a:endParaRPr lang="ru-RU" sz="2000" dirty="0" smtClean="0"/>
          </a:p>
          <a:p>
            <a:pPr marL="342900" indent="-342900">
              <a:buFontTx/>
              <a:buChar char="-"/>
            </a:pPr>
            <a:r>
              <a:rPr lang="ru-RU" sz="2000" dirty="0" smtClean="0"/>
              <a:t>- </a:t>
            </a:r>
            <a:r>
              <a:rPr lang="ru-RU" sz="2000" dirty="0"/>
              <a:t>наименование юридического лица либо фамилия, имя, отчество независимого эксперта; </a:t>
            </a:r>
            <a:endParaRPr lang="ru-RU" sz="2000" dirty="0" smtClean="0"/>
          </a:p>
          <a:p>
            <a:pPr marL="342900" indent="-342900">
              <a:buFontTx/>
              <a:buChar char="-"/>
            </a:pPr>
            <a:r>
              <a:rPr lang="ru-RU" sz="2000" dirty="0" smtClean="0"/>
              <a:t>реквизиты </a:t>
            </a:r>
            <a:r>
              <a:rPr lang="ru-RU" sz="2000" dirty="0"/>
              <a:t>свидетельства об аккредитации. </a:t>
            </a:r>
            <a:endParaRPr lang="ru-RU" sz="2000" dirty="0" smtClean="0"/>
          </a:p>
          <a:p>
            <a:r>
              <a:rPr lang="ru-RU" sz="2000" dirty="0" smtClean="0"/>
              <a:t>Форма </a:t>
            </a:r>
            <a:r>
              <a:rPr lang="ru-RU" sz="2000" dirty="0"/>
              <a:t>заключения утверждена приказом Минюста России от 21.10.2011 № 363 (см. Приложение 1).</a:t>
            </a:r>
          </a:p>
        </p:txBody>
      </p:sp>
    </p:spTree>
    <p:extLst>
      <p:ext uri="{BB962C8B-B14F-4D97-AF65-F5344CB8AC3E}">
        <p14:creationId xmlns:p14="http://schemas.microsoft.com/office/powerpoint/2010/main" val="3588724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9702" y="464841"/>
            <a:ext cx="1012279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/>
              <a:t>Должен ли разработчик учитывать заключение независимой антикоррупционной экспертизы? </a:t>
            </a:r>
            <a:endParaRPr lang="ru-RU" sz="2000" b="1" i="1" dirty="0" smtClean="0"/>
          </a:p>
          <a:p>
            <a:r>
              <a:rPr lang="ru-RU" sz="2000" dirty="0" smtClean="0"/>
              <a:t>Заключение </a:t>
            </a:r>
            <a:r>
              <a:rPr lang="ru-RU" sz="2000" dirty="0"/>
              <a:t>по результатам независимой антикоррупционной экспертизы носит рекомендательный характер и подлежит обязательному рассмотрению органом, организацией или должностным лицом, которым оно направлено, в 30-дневный срок со дня его получения. Заключение, не соответствующее установленной форме, возвращается эксперту </a:t>
            </a:r>
            <a:r>
              <a:rPr lang="ru-RU" sz="2000" dirty="0" smtClean="0"/>
              <a:t>в </a:t>
            </a:r>
            <a:r>
              <a:rPr lang="ru-RU" sz="2000" dirty="0"/>
              <a:t>30-дневный срок с указанием причины возврата. </a:t>
            </a:r>
            <a:endParaRPr lang="ru-RU" sz="2000" dirty="0" smtClean="0"/>
          </a:p>
          <a:p>
            <a:pPr indent="457200"/>
            <a:r>
              <a:rPr lang="ru-RU" sz="2000" dirty="0" smtClean="0"/>
              <a:t>По </a:t>
            </a:r>
            <a:r>
              <a:rPr lang="ru-RU" sz="2000" dirty="0"/>
              <a:t>результатам его рассмотрения независимому эксперту направляется мотивированный ответ, в котором отражается учет результатов экспертизы и (или) причины несогласия с выявленными в нормативном правовом акте (проекте) </a:t>
            </a:r>
            <a:r>
              <a:rPr lang="ru-RU" sz="2000" dirty="0" err="1"/>
              <a:t>коррупциогенными</a:t>
            </a:r>
            <a:r>
              <a:rPr lang="ru-RU" sz="2000" dirty="0"/>
              <a:t> факторами. </a:t>
            </a:r>
            <a:endParaRPr lang="ru-RU" sz="2000" dirty="0" smtClean="0"/>
          </a:p>
          <a:p>
            <a:pPr indent="457200"/>
            <a:r>
              <a:rPr lang="ru-RU" sz="2000" dirty="0" smtClean="0"/>
              <a:t>Мотивированный </a:t>
            </a:r>
            <a:r>
              <a:rPr lang="ru-RU" sz="2000" dirty="0"/>
              <a:t>ответ эксперту разработчиком не направляется в случае отсутствия в заключении информации о выявленных </a:t>
            </a:r>
            <a:r>
              <a:rPr lang="ru-RU" sz="2000" dirty="0" err="1"/>
              <a:t>коррупциогенных</a:t>
            </a:r>
            <a:r>
              <a:rPr lang="ru-RU" sz="2000" dirty="0"/>
              <a:t> факторах или предложений о способе устранения выявленных </a:t>
            </a:r>
            <a:r>
              <a:rPr lang="ru-RU" sz="2000" dirty="0" err="1"/>
              <a:t>коррупциогенных</a:t>
            </a:r>
            <a:r>
              <a:rPr lang="ru-RU" sz="2000" dirty="0"/>
              <a:t> факторов.</a:t>
            </a:r>
          </a:p>
        </p:txBody>
      </p:sp>
    </p:spTree>
    <p:extLst>
      <p:ext uri="{BB962C8B-B14F-4D97-AF65-F5344CB8AC3E}">
        <p14:creationId xmlns:p14="http://schemas.microsoft.com/office/powerpoint/2010/main" val="3227144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9556" y="420486"/>
            <a:ext cx="9684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Федеральный закон "Об антикоррупционной экспертизе нормативных правовых актов и проектов нормативных правовых </a:t>
            </a:r>
            <a:r>
              <a:rPr lang="ru-RU" sz="2400" b="1" dirty="0" smtClean="0"/>
              <a:t>актов»</a:t>
            </a:r>
          </a:p>
          <a:p>
            <a:pPr algn="ctr"/>
            <a:r>
              <a:rPr lang="ru-RU" sz="2400" b="1" dirty="0" smtClean="0"/>
              <a:t>от 17.07.2009 N 172-ФЗ 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4850" y="1751527"/>
            <a:ext cx="3773511" cy="359378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/>
              <a:t>Настоящий Федеральный закон устанавливает </a:t>
            </a:r>
            <a:r>
              <a:rPr lang="ru-RU" sz="2000" b="1" dirty="0"/>
              <a:t>правовые и организационные основы антикоррупционной экспертизы нормативных правовых актов</a:t>
            </a:r>
            <a:r>
              <a:rPr lang="ru-RU" sz="2000" dirty="0"/>
              <a:t> и проектов нормативных правовых актов в целях выявления в них </a:t>
            </a:r>
            <a:r>
              <a:rPr lang="ru-RU" sz="2000" dirty="0" err="1"/>
              <a:t>коррупциогенных</a:t>
            </a:r>
            <a:r>
              <a:rPr lang="ru-RU" sz="2000" dirty="0"/>
              <a:t> факторов и их последующего устранения.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62153" y="1867435"/>
            <a:ext cx="6452315" cy="317009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err="1"/>
              <a:t>Коррупциогенными</a:t>
            </a:r>
            <a:r>
              <a:rPr lang="ru-RU" sz="2000" dirty="0"/>
              <a:t> факторами являются </a:t>
            </a:r>
            <a:r>
              <a:rPr lang="ru-RU" sz="2000" b="1" dirty="0"/>
              <a:t>положения нормативных правовых актов (проектов нормативных правовых актов)</a:t>
            </a:r>
            <a:r>
              <a:rPr lang="ru-RU" sz="2000" dirty="0"/>
              <a:t>, устанавливающие для </a:t>
            </a:r>
            <a:r>
              <a:rPr lang="ru-RU" sz="2000" dirty="0" err="1"/>
              <a:t>правоприменителя</a:t>
            </a:r>
            <a:r>
              <a:rPr lang="ru-RU" sz="2000" dirty="0"/>
              <a:t> необоснованно широкие пределы усмотрения или возможность необоснованного применения исключений из общих правил, а также положения, содержащие неопределенные, трудновыполнимые и (или) обременительные требования к гражданам и организациям и тем самым создающие условия для проявления коррупции.</a:t>
            </a:r>
          </a:p>
        </p:txBody>
      </p:sp>
    </p:spTree>
    <p:extLst>
      <p:ext uri="{BB962C8B-B14F-4D97-AF65-F5344CB8AC3E}">
        <p14:creationId xmlns:p14="http://schemas.microsoft.com/office/powerpoint/2010/main" val="1100154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6073" y="143694"/>
            <a:ext cx="78174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ДЕЙСТВИЯ ПРОКУРОРА ПРИ ВЫЯВЛЕНИИ КОРРУПЦИОГЕННЫХ ФАКТОРОВ В  НОРМАТИВНОМ ПРАВОВОМ АКТЕ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00766" y="1058094"/>
            <a:ext cx="9337183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ПРОКУРОР ПРИ ВЫЯВЛЕНИИ В НОРМАТИВНОМ ПРАВОВОМ АКТЕ КОРРУПЦИОГЕННЫХ ФАКТОРОВ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8890" y="1885509"/>
            <a:ext cx="379068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/>
              <a:t>вносит требование об изменении нормативного правового акта с целью исключения выявленных </a:t>
            </a:r>
            <a:r>
              <a:rPr lang="ru-RU" dirty="0" err="1"/>
              <a:t>коррупциогенных</a:t>
            </a:r>
            <a:r>
              <a:rPr lang="ru-RU" dirty="0"/>
              <a:t> факторов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435143" y="1849576"/>
            <a:ext cx="4717961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/>
              <a:t>обращается в суд с заявлением об изменении нормативного правового акта с целью исключения выявленных </a:t>
            </a:r>
            <a:r>
              <a:rPr lang="ru-RU" dirty="0" err="1"/>
              <a:t>коррупциогенных</a:t>
            </a:r>
            <a:r>
              <a:rPr lang="ru-RU" dirty="0"/>
              <a:t> факторов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88890" y="3263549"/>
            <a:ext cx="11118761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ТРЕБОВАНИЕ ПРОКУРОРА И ЗАЯВЛЕНИЕ В СУД ДОЛЖНЫ СОДЕРЖАТЬ ПРЕДЛОЖЕНИЕ КОНКРЕТНОГО СПОСОБА УСТРАНЕНИЯ КОРРУПЦИОГЕННЫХ ФАКТОРОВ, КОТОРЫМИ МОГУТ ЯВЛЯТЬСЯ: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477296" y="1704425"/>
            <a:ext cx="0" cy="1810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7817476" y="1704425"/>
            <a:ext cx="0" cy="14515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979572" y="2266682"/>
            <a:ext cx="245557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207357" y="2266682"/>
            <a:ext cx="0" cy="99686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416469" y="4364796"/>
            <a:ext cx="2326732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/>
              <a:t>внесение изменений в нормативный правовой акт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387143" y="4359704"/>
            <a:ext cx="304800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/>
              <a:t>отмена нормативного правового акта (или его отдельных норм)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551055" y="4364796"/>
            <a:ext cx="4859628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/>
              <a:t>разработка и принятие иного нормативного правового акта, устраняющего </a:t>
            </a:r>
            <a:r>
              <a:rPr lang="ru-RU" dirty="0" err="1"/>
              <a:t>коррупциогенные</a:t>
            </a:r>
            <a:r>
              <a:rPr lang="ru-RU" dirty="0"/>
              <a:t> факторы</a:t>
            </a:r>
          </a:p>
        </p:txBody>
      </p:sp>
      <p:cxnSp>
        <p:nvCxnSpPr>
          <p:cNvPr id="24" name="Прямая со стрелкой 23"/>
          <p:cNvCxnSpPr>
            <a:endCxn id="20" idx="0"/>
          </p:cNvCxnSpPr>
          <p:nvPr/>
        </p:nvCxnSpPr>
        <p:spPr>
          <a:xfrm>
            <a:off x="1579835" y="4005330"/>
            <a:ext cx="0" cy="3594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868268" y="4005330"/>
            <a:ext cx="0" cy="3594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8794123" y="3977997"/>
            <a:ext cx="0" cy="3594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04370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5458" y="751343"/>
            <a:ext cx="1041900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/>
              <a:t>Порядок рассмотрения требования прокурора об изменении нормативного правового акта с целью исключения выявленных </a:t>
            </a:r>
            <a:r>
              <a:rPr lang="ru-RU" sz="2000" b="1" i="1" dirty="0" err="1"/>
              <a:t>коррупциогенных</a:t>
            </a:r>
            <a:r>
              <a:rPr lang="ru-RU" sz="2000" b="1" i="1" dirty="0"/>
              <a:t> факторов </a:t>
            </a:r>
            <a:endParaRPr lang="ru-RU" sz="2000" b="1" i="1" dirty="0" smtClean="0"/>
          </a:p>
          <a:p>
            <a:r>
              <a:rPr lang="ru-RU" sz="2000" b="1" dirty="0" smtClean="0"/>
              <a:t>Требование </a:t>
            </a:r>
            <a:r>
              <a:rPr lang="ru-RU" sz="2000" dirty="0"/>
              <a:t>вносится прокурором в орган, организацию или должностному лицу, которые издали этот акт (см. Приложения 2, 4, 5). Требование прокурора подлежит обязательному рассмотрению не позднее чем в 10-дневный срок со дня его поступления. </a:t>
            </a:r>
            <a:endParaRPr lang="ru-RU" sz="2000" dirty="0" smtClean="0"/>
          </a:p>
          <a:p>
            <a:pPr indent="457200"/>
            <a:r>
              <a:rPr lang="ru-RU" sz="2000" dirty="0" smtClean="0"/>
              <a:t>Требование</a:t>
            </a:r>
            <a:r>
              <a:rPr lang="ru-RU" sz="2000" dirty="0"/>
              <a:t>, направленное прокурором в законодательный (представительный) орган государственной власти субъекта Российской Федерации или в представительный орган местного самоуправления, подлежит обязательному рассмотрению на ближайшем заседании соответствующего органа с участием представителя прокуратуры. </a:t>
            </a:r>
            <a:endParaRPr lang="ru-RU" sz="2000" dirty="0" smtClean="0"/>
          </a:p>
          <a:p>
            <a:pPr indent="457200"/>
            <a:r>
              <a:rPr lang="ru-RU" sz="2000" dirty="0" smtClean="0"/>
              <a:t>О </a:t>
            </a:r>
            <a:r>
              <a:rPr lang="ru-RU" sz="2000" dirty="0"/>
              <a:t>результатах рассмотрения незамедлительно сообщается прокурору. </a:t>
            </a:r>
            <a:endParaRPr lang="ru-RU" sz="2000" dirty="0" smtClean="0"/>
          </a:p>
          <a:p>
            <a:pPr indent="457200"/>
            <a:r>
              <a:rPr lang="ru-RU" sz="2000" dirty="0" smtClean="0"/>
              <a:t>При </a:t>
            </a:r>
            <a:r>
              <a:rPr lang="ru-RU" sz="2000" dirty="0"/>
              <a:t>отклонении требования прокурора происходит обращение в суд с заявлением об изменении нормативного правового акта с целью исключения выявленных </a:t>
            </a:r>
            <a:r>
              <a:rPr lang="ru-RU" sz="2000" dirty="0" err="1"/>
              <a:t>коррупциогенных</a:t>
            </a:r>
            <a:r>
              <a:rPr lang="ru-RU" sz="2000" dirty="0"/>
              <a:t> факторов.</a:t>
            </a:r>
          </a:p>
        </p:txBody>
      </p:sp>
    </p:spTree>
    <p:extLst>
      <p:ext uri="{BB962C8B-B14F-4D97-AF65-F5344CB8AC3E}">
        <p14:creationId xmlns:p14="http://schemas.microsoft.com/office/powerpoint/2010/main" val="28850561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87132" y="237013"/>
            <a:ext cx="87318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ДЕЙСТВИЯ МИНИСТЕРСТВА ЮСТИЦИИ РОССИЙСКОЙ ФЕДЕРАЦИИ ПРИ ВЫЯВЛЕНИИ КОРРУПЦИОГЕННЫХ ФАКТОРОВ В  НОРМАТИВНОМ ПРАВОВОМ АКТЕ (ЕГО ПРОЕКТЕ)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89397" y="1373194"/>
            <a:ext cx="109728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МИНИСТЕРСТВО ЮСТИЦИИ РОССИЙСКОЙ ФЕДЕРАЦИИ (ЕГО ТЕРРИТОРИАЛЬНЫЕ ОРГАНЫ)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5070" y="2112207"/>
            <a:ext cx="6096000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/>
              <a:t>готовятся заключения по результатам антикоррупционной экспертизы нормативных правовых актов и их проектов 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795493" y="1773304"/>
            <a:ext cx="0" cy="3239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489397" y="3005559"/>
            <a:ext cx="6096000" cy="31393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/>
              <a:t>Обязательный характер имеют заключения – в отношении   актов федеральных органов исполнительной власти, иных государственных органов и организаций, затрагивающих права, свободы и обязанности человека и гражданина, устанавливающих правовой статус организаций или имеющих межведомственный характер, а также уставов муниципальных образований и муниципальных правовых актов о внесении изменений в уставы муниципальных образований. Действия Минюста – письменное уведомление разработчика о принятом решении об отказе в государственной регистрации НПА.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761406" y="3038372"/>
            <a:ext cx="5293217" cy="31393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Рекомендательный характер имеют заключения – в отношении проектов федеральных законов (проектов поправок Правительства Российской Федерации к ним), проектов указов Президента Российской Федерации и проектов постановлений Правительства Российской Федерации, разрабатываемых федеральными органами исполнительной власти, иными государственными органами и организациями. Действия Минюста – письменное информирование соответствующих органов и организаций.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3573886" y="2807234"/>
            <a:ext cx="184597" cy="24702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7310907" y="2763631"/>
            <a:ext cx="145961" cy="2906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66571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36857" y="449619"/>
            <a:ext cx="36330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КОРРУПЦИОГЕННЫЕ ФАКТОРЫ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6619" y="982159"/>
            <a:ext cx="10590727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постановлением Правительства Российской Федерации от 26.02.2010 № 96 «Об антикоррупционной экспертизе нормативных правовых актов и проектов нормативных правовых актов» определены                                     </a:t>
            </a:r>
            <a:r>
              <a:rPr lang="ru-RU" dirty="0" err="1" smtClean="0"/>
              <a:t>коррупциогенных</a:t>
            </a:r>
            <a:r>
              <a:rPr lang="ru-RU" dirty="0" smtClean="0"/>
              <a:t> </a:t>
            </a:r>
            <a:r>
              <a:rPr lang="ru-RU" dirty="0"/>
              <a:t>факторов, которые делятся </a:t>
            </a:r>
            <a:r>
              <a:rPr lang="ru-RU" b="1" dirty="0"/>
              <a:t>на две группы</a:t>
            </a:r>
            <a:r>
              <a:rPr lang="ru-RU" dirty="0"/>
              <a:t>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6619" y="2050238"/>
            <a:ext cx="4872507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устанавливающие для </a:t>
            </a:r>
            <a:r>
              <a:rPr lang="ru-RU" dirty="0" err="1"/>
              <a:t>правоприменителя</a:t>
            </a:r>
            <a:r>
              <a:rPr lang="ru-RU" dirty="0"/>
              <a:t> необоснованно широкие пределы усмотрения или возможность необоснованного применения исключений из общих правил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555903" y="2050916"/>
            <a:ext cx="552933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содержащие неопределенные, трудновыполнимые и (или) обременительные требования к гражданам и организациям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7372" y="3441680"/>
            <a:ext cx="7123437" cy="34163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а) широта дискреционных полномочий; </a:t>
            </a:r>
            <a:endParaRPr lang="ru-RU" dirty="0" smtClean="0"/>
          </a:p>
          <a:p>
            <a:r>
              <a:rPr lang="ru-RU" dirty="0" smtClean="0"/>
              <a:t>б</a:t>
            </a:r>
            <a:r>
              <a:rPr lang="ru-RU" dirty="0"/>
              <a:t>) определение компетенции по формуле «вправе»; </a:t>
            </a:r>
            <a:endParaRPr lang="ru-RU" dirty="0" smtClean="0"/>
          </a:p>
          <a:p>
            <a:r>
              <a:rPr lang="ru-RU" dirty="0" smtClean="0"/>
              <a:t>в</a:t>
            </a:r>
            <a:r>
              <a:rPr lang="ru-RU" dirty="0"/>
              <a:t>) выборочное изменение объема прав; </a:t>
            </a:r>
            <a:endParaRPr lang="ru-RU" dirty="0" smtClean="0"/>
          </a:p>
          <a:p>
            <a:r>
              <a:rPr lang="ru-RU" dirty="0" smtClean="0"/>
              <a:t>г</a:t>
            </a:r>
            <a:r>
              <a:rPr lang="ru-RU" dirty="0"/>
              <a:t>) чрезмерная свобода подзаконного нормотворчества; </a:t>
            </a:r>
            <a:endParaRPr lang="ru-RU" dirty="0" smtClean="0"/>
          </a:p>
          <a:p>
            <a:r>
              <a:rPr lang="ru-RU" dirty="0" smtClean="0"/>
              <a:t>д</a:t>
            </a:r>
            <a:r>
              <a:rPr lang="ru-RU" dirty="0"/>
              <a:t>) принятие нормативного правового акта за пределами компетенции; </a:t>
            </a:r>
            <a:endParaRPr lang="ru-RU" dirty="0" smtClean="0"/>
          </a:p>
          <a:p>
            <a:r>
              <a:rPr lang="ru-RU" dirty="0" smtClean="0"/>
              <a:t>е</a:t>
            </a:r>
            <a:r>
              <a:rPr lang="ru-RU" dirty="0"/>
              <a:t>) заполнение законодательных пробелов при помощи подзаконных актов в отсутствие законодательной делегации соответствующих полномочий; </a:t>
            </a:r>
            <a:endParaRPr lang="ru-RU" dirty="0" smtClean="0"/>
          </a:p>
          <a:p>
            <a:r>
              <a:rPr lang="ru-RU" dirty="0" smtClean="0"/>
              <a:t>ж</a:t>
            </a:r>
            <a:r>
              <a:rPr lang="ru-RU" dirty="0"/>
              <a:t>) отсутствие или неполнота административных процедур; з) отказ от конкурсных (аукционных) процедур; </a:t>
            </a:r>
            <a:endParaRPr lang="ru-RU" dirty="0" smtClean="0"/>
          </a:p>
          <a:p>
            <a:r>
              <a:rPr lang="ru-RU" dirty="0" smtClean="0"/>
              <a:t>и</a:t>
            </a:r>
            <a:r>
              <a:rPr lang="ru-RU" dirty="0"/>
              <a:t>) нормативные коллизии.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452575" y="3441680"/>
            <a:ext cx="4212809" cy="258532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а) наличие завышенных требований к лицу, предъявляемых для реализации принадлежащего ему права; б) злоупотребление правом заявителя государственными органами, органами местного самоуправления или организациями (их должностными лицами); в) юридико-лингвистическая неопределенность.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3567448" y="1905489"/>
            <a:ext cx="484632" cy="245283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967943" y="1896611"/>
            <a:ext cx="484632" cy="245283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8536546" y="2996406"/>
            <a:ext cx="484632" cy="445274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3496614" y="3250567"/>
            <a:ext cx="484632" cy="245283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9532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65001" y="346587"/>
            <a:ext cx="4857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СОДЕРЖАНИЕ КОРРУПЦИОГЕННЫХ ФАКТОРОВ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20461" y="1021800"/>
            <a:ext cx="965915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Широта </a:t>
            </a:r>
            <a:r>
              <a:rPr lang="ru-RU" dirty="0"/>
              <a:t>дискреционных полномочий (подпункт «а» пункта 3 Методики) – это отсутствие или неопределенность сроков, условий или оснований принятия решения, наличие дублирующих полномочий государственного органа, органа местного самоуправления или организации (их должностных лиц). </a:t>
            </a:r>
            <a:endParaRPr lang="ru-RU" dirty="0" smtClean="0"/>
          </a:p>
          <a:p>
            <a:pPr indent="457200"/>
            <a:r>
              <a:rPr lang="ru-RU" dirty="0" smtClean="0"/>
              <a:t>О </a:t>
            </a:r>
            <a:r>
              <a:rPr lang="ru-RU" dirty="0"/>
              <a:t>наличии в рассматриваемом положении нормативного правового акта широты дискреционных полномочий могут свидетельствовать следующие фразы: «о принятом решении должностное лицо информирует заявителя» (без указания срока о таком уведомлении); «размер льготы определяется должностным лицом и не может составлять более                50 %» (без приведения критериев, в каких случаях сколько процентов льгота должна составлять</a:t>
            </a:r>
            <a:r>
              <a:rPr lang="ru-RU" dirty="0" smtClean="0"/>
              <a:t>).</a:t>
            </a:r>
          </a:p>
          <a:p>
            <a:pPr indent="457200"/>
            <a:r>
              <a:rPr lang="ru-RU" dirty="0" err="1" smtClean="0"/>
              <a:t>Коррупциогенный</a:t>
            </a:r>
            <a:r>
              <a:rPr lang="ru-RU" dirty="0" smtClean="0"/>
              <a:t> </a:t>
            </a:r>
            <a:r>
              <a:rPr lang="ru-RU" dirty="0"/>
              <a:t>фактор может проявляться при возможности увеличить сроки выполнения административного действия, принятия решения по усмотрению должностного лица, например, в виде формулировки «в исключительных случаях срок может быть продлен». </a:t>
            </a:r>
          </a:p>
        </p:txBody>
      </p:sp>
    </p:spTree>
    <p:extLst>
      <p:ext uri="{BB962C8B-B14F-4D97-AF65-F5344CB8AC3E}">
        <p14:creationId xmlns:p14="http://schemas.microsoft.com/office/powerpoint/2010/main" val="14340593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8338" y="687156"/>
            <a:ext cx="990385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b="1" dirty="0"/>
              <a:t>Примеры. </a:t>
            </a:r>
            <a:r>
              <a:rPr lang="ru-RU" dirty="0"/>
              <a:t>В административном регламенте Федерального агентства водных ресурсов по предоставлению водных объектов в пользование, утвержденном приказом Минприроды России, выявлено отсутствие предельного срока, в течение которого проводится аукцион по приобретению права на заключение договора водопользования. </a:t>
            </a:r>
            <a:endParaRPr lang="ru-RU" dirty="0" smtClean="0"/>
          </a:p>
          <a:p>
            <a:pPr indent="457200"/>
            <a:r>
              <a:rPr lang="ru-RU" dirty="0" smtClean="0"/>
              <a:t>Прокуратурой </a:t>
            </a:r>
            <a:r>
              <a:rPr lang="ru-RU" dirty="0"/>
              <a:t>Алтайского края высказаны замечания на проект постановления правительства края об утверждении Порядка проведения конкурсного отбора субъектов малого и среднего предпринимательства для предоставления субсидии на возмещение части затрат, связанных с участием в </a:t>
            </a:r>
            <a:r>
              <a:rPr lang="ru-RU" dirty="0" err="1"/>
              <a:t>выставочно</a:t>
            </a:r>
            <a:r>
              <a:rPr lang="ru-RU" dirty="0"/>
              <a:t>-ярмарочных мероприятиях, по причине отсутствия в нем критериев оценки заявок конкурсной комиссией.</a:t>
            </a:r>
          </a:p>
        </p:txBody>
      </p:sp>
    </p:spTree>
    <p:extLst>
      <p:ext uri="{BB962C8B-B14F-4D97-AF65-F5344CB8AC3E}">
        <p14:creationId xmlns:p14="http://schemas.microsoft.com/office/powerpoint/2010/main" val="22845892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2579" y="728961"/>
            <a:ext cx="1041900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000" dirty="0"/>
              <a:t>2. Определение компетенции по формуле «вправе» (подпункт «б» пункта 3 Методики) – диспозитивное установление возможности совершения государственными органами, органами местного самоуправления или организациями (их должностными лицами) действий в отношении граждан и организаций. </a:t>
            </a:r>
            <a:endParaRPr lang="ru-RU" sz="2000" dirty="0" smtClean="0"/>
          </a:p>
          <a:p>
            <a:pPr indent="457200"/>
            <a:r>
              <a:rPr lang="ru-RU" sz="2000" dirty="0" smtClean="0"/>
              <a:t>О </a:t>
            </a:r>
            <a:r>
              <a:rPr lang="ru-RU" sz="2000" dirty="0"/>
              <a:t>наличии данного </a:t>
            </a:r>
            <a:r>
              <a:rPr lang="ru-RU" sz="2000" dirty="0" err="1"/>
              <a:t>коррупциогенного</a:t>
            </a:r>
            <a:r>
              <a:rPr lang="ru-RU" sz="2000" dirty="0"/>
              <a:t> фактора могут свидетельствовать следующие содержащиеся в нормативном правовом акте формулировки: «уполномоченное должностное лицо вправе признать решение, уведомление, запрос или иной документ недействительным и отозвать указанный документ» (без указания оснований принятия решения); </a:t>
            </a:r>
          </a:p>
          <a:p>
            <a:pPr indent="457200"/>
            <a:r>
              <a:rPr lang="ru-RU" sz="2000" dirty="0"/>
              <a:t>«должностное лицо может привлечь к проверке экспертную организацию» (без указания оснований, когда таким правом можно воспользоваться).</a:t>
            </a:r>
          </a:p>
        </p:txBody>
      </p:sp>
    </p:spTree>
    <p:extLst>
      <p:ext uri="{BB962C8B-B14F-4D97-AF65-F5344CB8AC3E}">
        <p14:creationId xmlns:p14="http://schemas.microsoft.com/office/powerpoint/2010/main" val="23893400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2680" y="593835"/>
            <a:ext cx="1032027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Пример. </a:t>
            </a:r>
            <a:r>
              <a:rPr lang="ru-RU" sz="2000" dirty="0"/>
              <a:t>Данный </a:t>
            </a:r>
            <a:r>
              <a:rPr lang="ru-RU" sz="2000" dirty="0" err="1"/>
              <a:t>коррупциогенный</a:t>
            </a:r>
            <a:r>
              <a:rPr lang="ru-RU" sz="2000" dirty="0"/>
              <a:t> фактор содержался в Административном регламенте </a:t>
            </a:r>
            <a:r>
              <a:rPr lang="ru-RU" sz="2000" dirty="0" err="1"/>
              <a:t>Росархива</a:t>
            </a:r>
            <a:r>
              <a:rPr lang="ru-RU" sz="2000" dirty="0"/>
              <a:t> по предоставлению государственной услуги по организации информационного обеспечения граждан, организаций и общественных объединений на основе архивных документов, в котором  предусматривалась возможность бесплатного исполнения тематических и социально-правовых запросов, при том, что эти понятия в документе были не раскрыты. Подобная правовая формула предоставляла должностным лицам самостоятельно решать вопрос об отнесении запроса к тематическому или социально-правовому, исполняемому на безвозмездной основе, либо к иному его виду, что порождало его исполнение на платной основе.</a:t>
            </a:r>
          </a:p>
        </p:txBody>
      </p:sp>
    </p:spTree>
    <p:extLst>
      <p:ext uri="{BB962C8B-B14F-4D97-AF65-F5344CB8AC3E}">
        <p14:creationId xmlns:p14="http://schemas.microsoft.com/office/powerpoint/2010/main" val="38065250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9701" y="606509"/>
            <a:ext cx="1067658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000" dirty="0"/>
              <a:t>3. </a:t>
            </a:r>
            <a:r>
              <a:rPr lang="ru-RU" sz="2000" b="1" dirty="0"/>
              <a:t>Выборочное изменение объема прав</a:t>
            </a:r>
            <a:r>
              <a:rPr lang="ru-RU" sz="2000" dirty="0"/>
              <a:t> (подпункт «в» пункта 3 Методики) – возможность необоснованного установления исключений из общего порядка для граждан и организаций по усмотрению государственных органов, органов местного самоуправления или организаций (их должностных лиц). </a:t>
            </a:r>
            <a:endParaRPr lang="ru-RU" sz="2000" dirty="0" smtClean="0"/>
          </a:p>
          <a:p>
            <a:pPr indent="457200"/>
            <a:r>
              <a:rPr lang="ru-RU" sz="2000" dirty="0" smtClean="0"/>
              <a:t>При </a:t>
            </a:r>
            <a:r>
              <a:rPr lang="ru-RU" sz="2000" dirty="0"/>
              <a:t>проведении антикоррупционной экспертизы необходимо выявить положения, устанавливающие ограничения или запреты для одних (граждан, предприятий), и введение льгот и привилегий для других по усмотрению должностного лица.  </a:t>
            </a:r>
            <a:endParaRPr lang="ru-RU" sz="2000" dirty="0" smtClean="0"/>
          </a:p>
          <a:p>
            <a:pPr indent="457200"/>
            <a:r>
              <a:rPr lang="ru-RU" sz="2000" dirty="0" smtClean="0"/>
              <a:t>Свидетельствовать </a:t>
            </a:r>
            <a:r>
              <a:rPr lang="ru-RU" sz="2000" dirty="0"/>
              <a:t>о наличии данного </a:t>
            </a:r>
            <a:r>
              <a:rPr lang="ru-RU" sz="2000" dirty="0" err="1"/>
              <a:t>коррупциогенного</a:t>
            </a:r>
            <a:r>
              <a:rPr lang="ru-RU" sz="2000" dirty="0"/>
              <a:t> фактора, могут фразы: «В случае, если в представленных заявителем документах выявлены недостатки, являющиеся основанием для их возвращения без рассмотрения по существу, Учреждение может установить срок для их устранения, не превышающий 30 дней»; </a:t>
            </a:r>
            <a:endParaRPr lang="ru-RU" sz="2000" dirty="0" smtClean="0"/>
          </a:p>
          <a:p>
            <a:pPr indent="457200"/>
            <a:r>
              <a:rPr lang="ru-RU" sz="2000" dirty="0" smtClean="0"/>
              <a:t>«</a:t>
            </a:r>
            <a:r>
              <a:rPr lang="ru-RU" sz="2000" dirty="0"/>
              <a:t>в исключительных случаях срок предоставления государственной услуги может быть продлен на 30 дней».</a:t>
            </a:r>
          </a:p>
        </p:txBody>
      </p:sp>
    </p:spTree>
    <p:extLst>
      <p:ext uri="{BB962C8B-B14F-4D97-AF65-F5344CB8AC3E}">
        <p14:creationId xmlns:p14="http://schemas.microsoft.com/office/powerpoint/2010/main" val="29405383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5763" y="612845"/>
            <a:ext cx="1010991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000" dirty="0"/>
              <a:t>4. Чрезмерная свобода подзаконного нормотворчества (подпункт «г» пункта 3 Методики) – наличие бланкетных и отсылочных норм, приводящее к принятию подзаконных актов, вторгающихся в компетенцию государственного органа, органа местного самоуправления или организации, принявшего первоначальный нормативный правовой акт. </a:t>
            </a:r>
            <a:endParaRPr lang="ru-RU" sz="2000" dirty="0" smtClean="0"/>
          </a:p>
          <a:p>
            <a:pPr indent="457200"/>
            <a:r>
              <a:rPr lang="ru-RU" sz="2000" dirty="0" smtClean="0"/>
              <a:t>В </a:t>
            </a:r>
            <a:r>
              <a:rPr lang="ru-RU" sz="2000" dirty="0"/>
              <a:t>качестве примера может служить фраза: «органы местного самоуправления вправе устанавливать ограничения по времени продажи отдельных видов продукции» (в условиях отсутствия законодательного закрепления такого полномочия). </a:t>
            </a:r>
            <a:endParaRPr lang="ru-RU" sz="2000" dirty="0" smtClean="0"/>
          </a:p>
          <a:p>
            <a:pPr indent="457200"/>
            <a:r>
              <a:rPr lang="ru-RU" sz="2000" dirty="0" smtClean="0"/>
              <a:t>Этот </a:t>
            </a:r>
            <a:r>
              <a:rPr lang="ru-RU" sz="2000" dirty="0" err="1"/>
              <a:t>коррупциогенный</a:t>
            </a:r>
            <a:r>
              <a:rPr lang="ru-RU" sz="2000" dirty="0"/>
              <a:t> фактор часто связан с широтой дискреционных полномочий, поскольку в отсутствие каких-либо законодательных ограничений у органа власти (должностного лица) появляется возможность безграничного подзаконного нормотворчества. Наибольшие коррупционные риски возникают в случае, если право подзаконного нормотворчества предоставляется органу власти (должностному лицу), которое в потом будет проверять исполнение этих норм.</a:t>
            </a:r>
          </a:p>
        </p:txBody>
      </p:sp>
    </p:spTree>
    <p:extLst>
      <p:ext uri="{BB962C8B-B14F-4D97-AF65-F5344CB8AC3E}">
        <p14:creationId xmlns:p14="http://schemas.microsoft.com/office/powerpoint/2010/main" val="3042522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 rot="10800000" flipV="1">
            <a:off x="386366" y="770947"/>
            <a:ext cx="11140224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4436" tIns="0" rIns="44436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cs typeface="Tahoma" pitchFamily="34" charset="0"/>
              </a:rPr>
              <a:t>Основными принципами организации антикоррупционной экспертизы нормативных правовых актов (проектов нормативных правовых актов) являются: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cs typeface="Arial" pitchFamily="34" charset="0"/>
            </a:endParaRPr>
          </a:p>
          <a:p>
            <a:pPr marL="0" marR="0" lvl="0" indent="34290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cs typeface="Tahoma" pitchFamily="34" charset="0"/>
              </a:rPr>
              <a:t>1) обязательность проведения антикоррупционной экспертизы проектов нормативных правовых актов;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cs typeface="Arial" pitchFamily="34" charset="0"/>
            </a:endParaRPr>
          </a:p>
          <a:p>
            <a:pPr marL="0" marR="0" lvl="0" indent="34290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cs typeface="Tahoma" pitchFamily="34" charset="0"/>
              </a:rPr>
              <a:t>2) оценка нормативного правового акта (проекта нормативного правового акта) во взаимосвязи с другими нормативными правовыми актами;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cs typeface="Arial" pitchFamily="34" charset="0"/>
            </a:endParaRPr>
          </a:p>
          <a:p>
            <a:pPr marL="0" marR="0" lvl="0" indent="34290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cs typeface="Tahoma" pitchFamily="34" charset="0"/>
              </a:rPr>
              <a:t>3) обоснованность, объективность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cs typeface="Tahoma" pitchFamily="34" charset="0"/>
              </a:rPr>
              <a:t>проверяемость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cs typeface="Tahoma" pitchFamily="34" charset="0"/>
              </a:rPr>
              <a:t> результатов антикоррупционной экспертизы нормативных правовых актов (проектов нормативных правовых актов);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cs typeface="Arial" pitchFamily="34" charset="0"/>
            </a:endParaRPr>
          </a:p>
          <a:p>
            <a:pPr marL="0" marR="0" lvl="0" indent="34290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cs typeface="Tahoma" pitchFamily="34" charset="0"/>
              </a:rPr>
              <a:t>4) компетентность лиц, проводящих антикоррупционную экспертизу нормативных правовых актов (проектов нормативных правовых актов);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cs typeface="Arial" pitchFamily="34" charset="0"/>
            </a:endParaRPr>
          </a:p>
          <a:p>
            <a:pPr marL="0" marR="0" lvl="0" indent="34290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cs typeface="Tahoma" pitchFamily="34" charset="0"/>
              </a:rPr>
              <a:t>5) сотрудничество федеральных органов исполнительной власти, иных государственных органов и организаций, органов государственной власти субъектов Российской Федерации, органов местного самоуправления, а также их должностных лиц (далее - органы, организации, их должностные лица) с институтами гражданского общества при проведении антикоррупционной экспертизы нормативных правовых актов (проектов нормативных правовых актов).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73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610" y="342182"/>
            <a:ext cx="1036749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000" dirty="0"/>
              <a:t>5. Принятие нормативного правового акта за пределами компетенции (подпункт «д» пункта 3 Методики) – нарушение компетенции государственных органов, органов местного самоуправления или организаций (их должностных лиц) при принятии нормативных правовых актов. </a:t>
            </a:r>
            <a:endParaRPr lang="ru-RU" sz="2000" dirty="0" smtClean="0"/>
          </a:p>
          <a:p>
            <a:pPr indent="457200"/>
            <a:r>
              <a:rPr lang="ru-RU" sz="2000" dirty="0" smtClean="0"/>
              <a:t>При </a:t>
            </a:r>
            <a:r>
              <a:rPr lang="ru-RU" sz="2000" dirty="0"/>
              <a:t>проведении антикоррупционной экспертизы необходимо обращать внимание на полномочия органа власти, принявшего рассматриваемый НПА. Необходимо выяснить, относится ли издание этого акта к компетенции данного органа или должностного лица. </a:t>
            </a:r>
            <a:endParaRPr lang="ru-RU" sz="2000" dirty="0" smtClean="0"/>
          </a:p>
          <a:p>
            <a:pPr indent="457200"/>
            <a:r>
              <a:rPr lang="ru-RU" sz="2000" dirty="0" err="1" smtClean="0"/>
              <a:t>Коррупциогенный</a:t>
            </a:r>
            <a:r>
              <a:rPr lang="ru-RU" sz="2000" dirty="0" smtClean="0"/>
              <a:t> </a:t>
            </a:r>
            <a:r>
              <a:rPr lang="ru-RU" sz="2000" dirty="0"/>
              <a:t>фактор наличествует в нормативном правовом акте, регулирующем вопросы, относящиеся к компетенции другого органа власти: например, принятие закона субъекта Российской Федерации или нормативного правового акта местного самоуправления по вопросам, относящимся к компетенции федерального законодателя. </a:t>
            </a:r>
            <a:endParaRPr lang="ru-RU" sz="2000" dirty="0" smtClean="0"/>
          </a:p>
          <a:p>
            <a:pPr indent="457200"/>
            <a:r>
              <a:rPr lang="ru-RU" sz="2000" b="1" dirty="0" smtClean="0"/>
              <a:t>Пример</a:t>
            </a:r>
            <a:r>
              <a:rPr lang="ru-RU" sz="2000" b="1" dirty="0"/>
              <a:t>. </a:t>
            </a:r>
            <a:r>
              <a:rPr lang="ru-RU" sz="2000" dirty="0"/>
              <a:t>По информации прокурора </a:t>
            </a:r>
            <a:r>
              <a:rPr lang="ru-RU" sz="2000" dirty="0" err="1"/>
              <a:t>Ромненского</a:t>
            </a:r>
            <a:r>
              <a:rPr lang="ru-RU" sz="2000" dirty="0"/>
              <a:t> района Амурской области из проекта постановления главы района об утверждении административного регламента по осуществлению муниципального контроля в области торговой деятельности исключен </a:t>
            </a:r>
            <a:r>
              <a:rPr lang="ru-RU" sz="2000" dirty="0" err="1"/>
              <a:t>коррупциогенный</a:t>
            </a:r>
            <a:r>
              <a:rPr lang="ru-RU" sz="2000" dirty="0"/>
              <a:t> фактор. Проект регламента содержал нормативные предписания для органов прокуратуры, что указывало на превышение полномочий разработчика.</a:t>
            </a:r>
          </a:p>
        </p:txBody>
      </p:sp>
    </p:spTree>
    <p:extLst>
      <p:ext uri="{BB962C8B-B14F-4D97-AF65-F5344CB8AC3E}">
        <p14:creationId xmlns:p14="http://schemas.microsoft.com/office/powerpoint/2010/main" val="8828096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1369" y="451962"/>
            <a:ext cx="1013567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000" dirty="0"/>
              <a:t>6. Заполнение законодательных пробелов при помощи подзаконных актов в отсутствие законодательного делегирования соответствующих полномочий (подпункт «е» пункта 3 Методики) – установление общеобязательных правил поведения в подзаконном акте в условиях отсутствия закона. Этот </a:t>
            </a:r>
            <a:r>
              <a:rPr lang="ru-RU" sz="2000" dirty="0" err="1"/>
              <a:t>коррупциогенный</a:t>
            </a:r>
            <a:r>
              <a:rPr lang="ru-RU" sz="2000" dirty="0"/>
              <a:t> фактор характерен для подзаконных актов. Необходимо выявлять положения, которые содержат обязательные требования к гражданам (организациям) при отсутствии профильного закона либо при отсутствии в нем положений, которыми введение таких требований делегировано на уровень подзаконного акта. </a:t>
            </a:r>
            <a:endParaRPr lang="ru-RU" sz="2000" dirty="0" smtClean="0"/>
          </a:p>
          <a:p>
            <a:pPr indent="457200"/>
            <a:r>
              <a:rPr lang="ru-RU" sz="2000" b="1" dirty="0" smtClean="0"/>
              <a:t>Пример</a:t>
            </a:r>
            <a:r>
              <a:rPr lang="ru-RU" sz="2000" b="1" dirty="0"/>
              <a:t>: </a:t>
            </a:r>
            <a:r>
              <a:rPr lang="ru-RU" sz="2000" dirty="0"/>
              <a:t>Принятие органом государственной власти нормативного акта, устанавливающего требования по проведению обязательной сертификации продукции при условии, что в соответствии с федеральным законодательством не включена в перечень продукции, подлежащей обязательной сертификации.</a:t>
            </a:r>
          </a:p>
        </p:txBody>
      </p:sp>
    </p:spTree>
    <p:extLst>
      <p:ext uri="{BB962C8B-B14F-4D97-AF65-F5344CB8AC3E}">
        <p14:creationId xmlns:p14="http://schemas.microsoft.com/office/powerpoint/2010/main" val="16400950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5307" y="251824"/>
            <a:ext cx="110114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000" dirty="0"/>
              <a:t>7. Отсутствие или неполнота административных процедур (подпункт «ж» пункта 3 Методики) – отсутствие порядка совершения государственными органами, органами местного самоуправления или организациями (их должностными лицами) определенных действий либо одного из элементов такого порядка. </a:t>
            </a:r>
            <a:endParaRPr lang="ru-RU" sz="2000" dirty="0" smtClean="0"/>
          </a:p>
          <a:p>
            <a:pPr indent="457200"/>
            <a:r>
              <a:rPr lang="ru-RU" sz="2000" dirty="0" smtClean="0"/>
              <a:t>Данный </a:t>
            </a:r>
            <a:r>
              <a:rPr lang="ru-RU" sz="2000" dirty="0" err="1"/>
              <a:t>коррупциогенный</a:t>
            </a:r>
            <a:r>
              <a:rPr lang="ru-RU" sz="2000" dirty="0"/>
              <a:t> фактор предполагает отсутствие нормативно установленного порядка совершения должностными лицами определенных действий (например, при предоставлении государственных услуг). </a:t>
            </a:r>
            <a:endParaRPr lang="ru-RU" sz="2000" dirty="0" smtClean="0"/>
          </a:p>
          <a:p>
            <a:pPr indent="457200"/>
            <a:r>
              <a:rPr lang="ru-RU" sz="2000" dirty="0" smtClean="0"/>
              <a:t>Так</a:t>
            </a:r>
            <a:r>
              <a:rPr lang="ru-RU" sz="2000" dirty="0"/>
              <a:t>, в административном регламенте (его проекте) предоставления государственных (муниципальных) услуг (осуществления функций) должны содержаться следующие обязательные разделы, связанные с процедурой ее предоставления: результат предоставления услуги; срок регистрации заявления (запроса); срок предоставления услуги; исчерпывающий перечень необходимых документов; исчерпывающий перечень оснований для отказа в приеме документов, приостановлении предоставления услуги, отказе в ее предоставлении; порядок обжалования отказа предоставления услуги. </a:t>
            </a:r>
            <a:endParaRPr lang="ru-RU" sz="2000" dirty="0" smtClean="0"/>
          </a:p>
          <a:p>
            <a:pPr indent="457200"/>
            <a:r>
              <a:rPr lang="ru-RU" sz="2000" b="1" dirty="0" smtClean="0"/>
              <a:t>Пример</a:t>
            </a:r>
            <a:r>
              <a:rPr lang="ru-RU" sz="2000" b="1" dirty="0"/>
              <a:t>.</a:t>
            </a:r>
            <a:r>
              <a:rPr lang="ru-RU" sz="2000" dirty="0"/>
              <a:t> В Административном регламенте Министерства природных ресурсов и экологии Ростовской области о предоставлении государственной услуги «Предоставление права пользования недрами» выявлено отсутствие состава, последовательности и сроков выполнения административных процедур при оформлении документов на право пользования недрами.</a:t>
            </a:r>
          </a:p>
        </p:txBody>
      </p:sp>
    </p:spTree>
    <p:extLst>
      <p:ext uri="{BB962C8B-B14F-4D97-AF65-F5344CB8AC3E}">
        <p14:creationId xmlns:p14="http://schemas.microsoft.com/office/powerpoint/2010/main" val="35617798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4349" y="368353"/>
            <a:ext cx="104619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000" dirty="0"/>
              <a:t>8. Отказ от конкурсных (аукционных) процедур (подпункт «з» пункта 3 Методики) – закрепление административного порядка предоставления права (блага). </a:t>
            </a:r>
            <a:endParaRPr lang="ru-RU" sz="2000" dirty="0" smtClean="0"/>
          </a:p>
          <a:p>
            <a:pPr indent="457200"/>
            <a:r>
              <a:rPr lang="ru-RU" sz="2000" dirty="0" err="1" smtClean="0"/>
              <a:t>Коррупциогенным</a:t>
            </a:r>
            <a:r>
              <a:rPr lang="ru-RU" sz="2000" dirty="0" smtClean="0"/>
              <a:t> </a:t>
            </a:r>
            <a:r>
              <a:rPr lang="ru-RU" sz="2000" dirty="0"/>
              <a:t>фактором является возможность принятия решения о предоставлении ограниченного ресурса административным методом, а не на основании открытых конкурентных процедур. </a:t>
            </a:r>
            <a:endParaRPr lang="ru-RU" sz="2000" dirty="0" smtClean="0"/>
          </a:p>
          <a:p>
            <a:pPr indent="457200"/>
            <a:r>
              <a:rPr lang="ru-RU" sz="2000" dirty="0" smtClean="0"/>
              <a:t>Свидетельствовать </a:t>
            </a:r>
            <a:r>
              <a:rPr lang="ru-RU" sz="2000" dirty="0"/>
              <a:t>о наличии данного </a:t>
            </a:r>
            <a:r>
              <a:rPr lang="ru-RU" sz="2000" dirty="0" err="1"/>
              <a:t>коррупциогенного</a:t>
            </a:r>
            <a:r>
              <a:rPr lang="ru-RU" sz="2000" dirty="0"/>
              <a:t> фактора, могут фразы: «решение о предоставлении в аренду помещения, находящегося в муниципальной собственности, принимается на заседании представительного органа власти»; «в случае недостаточности кадровых ресурсов для выполнения работ по благоустройству (в период сильных осадков) органы местного самоуправления могут заключать договоры об оказании таких услуг с организациями и (или) индивидуальными предпринимателями».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7577" y="4106600"/>
            <a:ext cx="1108871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Пример. </a:t>
            </a:r>
            <a:r>
              <a:rPr lang="ru-RU" dirty="0"/>
              <a:t>Проект постановления Правительства Республики Ингушетия об утверждении порядка предоставления по договорам найма жилых помещений государственного жилищного фонда коммерческого использования не предусматривал проведение конкурса или аукциона. Вместе с тем частью 1 статьи 17.1 Федерального закона от 26.07.2006 № 135-ФЗ «О защите конкуренции» установлено заключение договоров, предусматривающих переход прав владения и (или) пользования в отношении государственного или муниципального имущества, не закрепленного на праве хозяйственного ведения или оперативного управления, только по результатам проведения конкурсов или аукционов.</a:t>
            </a:r>
          </a:p>
        </p:txBody>
      </p:sp>
    </p:spTree>
    <p:extLst>
      <p:ext uri="{BB962C8B-B14F-4D97-AF65-F5344CB8AC3E}">
        <p14:creationId xmlns:p14="http://schemas.microsoft.com/office/powerpoint/2010/main" val="13312643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6517" y="567872"/>
            <a:ext cx="1110158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000" dirty="0"/>
              <a:t>9. Нормативные коллизии (подпункт «и» пункта 3 Методики) – противоречия, в том числе внутренние, между нормами, создающие для государственных органов, органов местного самоуправления или организаций (их должностных лиц) возможность произвольного выбора норм, подлежащих применению в конкретном случае. </a:t>
            </a:r>
            <a:r>
              <a:rPr lang="ru-RU" sz="2000" dirty="0" err="1"/>
              <a:t>Коррупциогенный</a:t>
            </a:r>
            <a:r>
              <a:rPr lang="ru-RU" sz="2000" dirty="0"/>
              <a:t> фактор проявляется в наличии противоречащих друг другу положений нормативных актов, в том числе разного «уровня» (федеральный, региональный, местный). </a:t>
            </a:r>
            <a:endParaRPr lang="ru-RU" sz="2000" dirty="0" smtClean="0"/>
          </a:p>
          <a:p>
            <a:pPr indent="457200"/>
            <a:r>
              <a:rPr lang="ru-RU" sz="2000" b="1" dirty="0" smtClean="0"/>
              <a:t>Пример</a:t>
            </a:r>
            <a:r>
              <a:rPr lang="ru-RU" sz="2000" b="1" dirty="0"/>
              <a:t>.</a:t>
            </a:r>
            <a:r>
              <a:rPr lang="ru-RU" sz="2000" dirty="0"/>
              <a:t> Проект административного регламента предоставления Министерством социального развития Московской области государственной услуги «Выдача удостоверения многодетной семьи» обязывал заявителей представлять справку о рождении ребенка, не предусмотренную Порядком выдачи удостоверения многодетной семьи, утвержденным постановлением Правительства Московской области от 11.03.2016 № 178/7.</a:t>
            </a:r>
          </a:p>
        </p:txBody>
      </p:sp>
    </p:spTree>
    <p:extLst>
      <p:ext uri="{BB962C8B-B14F-4D97-AF65-F5344CB8AC3E}">
        <p14:creationId xmlns:p14="http://schemas.microsoft.com/office/powerpoint/2010/main" val="35544242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3335" y="396865"/>
            <a:ext cx="1167684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dirty="0"/>
              <a:t>10. Наличие завышенных требований к лицу, предъявляемых для реализации принадлежащего ему права (подпункт «а» пункта 4 Методики) – установление неопределенных, трудновыполнимых и обременительных требований к гражданам и организациям. </a:t>
            </a:r>
            <a:endParaRPr lang="ru-RU" dirty="0" smtClean="0"/>
          </a:p>
          <a:p>
            <a:pPr indent="457200"/>
            <a:r>
              <a:rPr lang="ru-RU" dirty="0" smtClean="0"/>
              <a:t>Свидетельствовать </a:t>
            </a:r>
            <a:r>
              <a:rPr lang="ru-RU" dirty="0"/>
              <a:t>о наличии данного </a:t>
            </a:r>
            <a:r>
              <a:rPr lang="ru-RU" dirty="0" err="1"/>
              <a:t>коррупциогенного</a:t>
            </a:r>
            <a:r>
              <a:rPr lang="ru-RU" dirty="0"/>
              <a:t> фактора, может норма, устанавливающая перечень документов, которые должен представить заявитель для получения государственной услуги и завершающаяся словами «и иные документы». </a:t>
            </a:r>
            <a:endParaRPr lang="ru-RU" dirty="0" smtClean="0"/>
          </a:p>
          <a:p>
            <a:pPr indent="457200"/>
            <a:r>
              <a:rPr lang="ru-RU" dirty="0" smtClean="0"/>
              <a:t>Данный </a:t>
            </a:r>
            <a:r>
              <a:rPr lang="ru-RU" dirty="0" err="1"/>
              <a:t>коррупциогенный</a:t>
            </a:r>
            <a:r>
              <a:rPr lang="ru-RU" dirty="0"/>
              <a:t> фактор наиболее часто проявляется при разработке актов, регулирующих предпринимательскую деятельность, установление требований, выполнение которых связано со значительными финансовыми издержками для бизнеса. </a:t>
            </a:r>
            <a:endParaRPr lang="ru-RU" dirty="0" smtClean="0"/>
          </a:p>
          <a:p>
            <a:pPr indent="457200"/>
            <a:r>
              <a:rPr lang="ru-RU" b="1" dirty="0" smtClean="0"/>
              <a:t>Пример</a:t>
            </a:r>
            <a:r>
              <a:rPr lang="ru-RU" b="1" dirty="0"/>
              <a:t>. </a:t>
            </a:r>
            <a:r>
              <a:rPr lang="ru-RU" dirty="0"/>
              <a:t>По инициативе транспортной прокуратуры в Закон Кемеровской области «О порядке перемещения транспортных средств на специализированную стоянку, их хранения, оплаты расходов на перемещение и хранение, возврата транспортных средств» внесены изменения, направленные на возврат задержанных транспортных средств их владельцам незамедлительно после устранения причины их задержания. Исключена </a:t>
            </a:r>
            <a:r>
              <a:rPr lang="ru-RU" dirty="0" err="1"/>
              <a:t>коррупциогенная</a:t>
            </a:r>
            <a:r>
              <a:rPr lang="ru-RU" dirty="0"/>
              <a:t> норма, в соответствии с которой у автовладельцев незаконно </a:t>
            </a:r>
            <a:r>
              <a:rPr lang="ru-RU" dirty="0" err="1"/>
              <a:t>истребывались</a:t>
            </a:r>
            <a:r>
              <a:rPr lang="ru-RU" dirty="0"/>
              <a:t> документы об оплате расходов за перемещение и хранение задержанного транспорта.</a:t>
            </a:r>
          </a:p>
        </p:txBody>
      </p:sp>
    </p:spTree>
    <p:extLst>
      <p:ext uri="{BB962C8B-B14F-4D97-AF65-F5344CB8AC3E}">
        <p14:creationId xmlns:p14="http://schemas.microsoft.com/office/powerpoint/2010/main" val="9693336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8187" y="474551"/>
            <a:ext cx="1007127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000" dirty="0"/>
              <a:t>11. Злоупотребление правом заявителя государственными органами, органами местного самоуправления или организациями (их должностными лицами) (подпункт «б» пункта 4 Методики) – отсутствие четкой регламентации прав граждан и </a:t>
            </a:r>
            <a:r>
              <a:rPr lang="ru-RU" sz="2000" dirty="0" smtClean="0"/>
              <a:t>организаций.</a:t>
            </a:r>
          </a:p>
          <a:p>
            <a:pPr indent="457200"/>
            <a:r>
              <a:rPr lang="ru-RU" sz="2000" dirty="0" err="1" smtClean="0"/>
              <a:t>Коррупциогенный</a:t>
            </a:r>
            <a:r>
              <a:rPr lang="ru-RU" sz="2000" dirty="0" smtClean="0"/>
              <a:t> </a:t>
            </a:r>
            <a:r>
              <a:rPr lang="ru-RU" sz="2000" dirty="0"/>
              <a:t>фактор может быть связан с отсутствием четкой регламентации прав заявителей при обращении в орган власти, например, за предоставлением государственной услуги, что может повлечь многократный отказ в ее предоставлении по различным основаниям. </a:t>
            </a:r>
            <a:endParaRPr lang="ru-RU" sz="2000" dirty="0" smtClean="0"/>
          </a:p>
          <a:p>
            <a:pPr indent="457200"/>
            <a:r>
              <a:rPr lang="ru-RU" sz="2000" dirty="0" smtClean="0"/>
              <a:t>Вероятность </a:t>
            </a:r>
            <a:r>
              <a:rPr lang="ru-RU" sz="2000" dirty="0"/>
              <a:t>проявления данного </a:t>
            </a:r>
            <a:r>
              <a:rPr lang="ru-RU" sz="2000" dirty="0" err="1"/>
              <a:t>корруциогенного</a:t>
            </a:r>
            <a:r>
              <a:rPr lang="ru-RU" sz="2000" dirty="0"/>
              <a:t> </a:t>
            </a:r>
            <a:r>
              <a:rPr lang="ru-RU" sz="2000" dirty="0" err="1"/>
              <a:t>фактораможет</a:t>
            </a:r>
            <a:r>
              <a:rPr lang="ru-RU" sz="2000" dirty="0"/>
              <a:t> усиливаться в случае предоставления услуги на платной основе (например, выдачи лицензии). </a:t>
            </a:r>
            <a:endParaRPr lang="ru-RU" sz="2000" dirty="0" smtClean="0"/>
          </a:p>
          <a:p>
            <a:pPr indent="457200"/>
            <a:r>
              <a:rPr lang="ru-RU" sz="2000" b="1" dirty="0" smtClean="0"/>
              <a:t>Пример</a:t>
            </a:r>
            <a:r>
              <a:rPr lang="ru-RU" sz="2000" b="1" dirty="0"/>
              <a:t>: </a:t>
            </a:r>
            <a:r>
              <a:rPr lang="ru-RU" sz="2000" dirty="0"/>
              <a:t>«Для получения субсидии транспортная организация предоставляет в Комитет заявление о предоставлении субсидии и расчет ее размера в сроки, устанавливаемые Комитетом по согласованию с заявителем».</a:t>
            </a:r>
          </a:p>
        </p:txBody>
      </p:sp>
    </p:spTree>
    <p:extLst>
      <p:ext uri="{BB962C8B-B14F-4D97-AF65-F5344CB8AC3E}">
        <p14:creationId xmlns:p14="http://schemas.microsoft.com/office/powerpoint/2010/main" val="3170278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6670" y="458092"/>
            <a:ext cx="109341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000" dirty="0"/>
              <a:t>12. Юридико-лингвистическая неопределенность (подпункт «в» пункта 4 Методики) – употреблении неустоявшихся, двусмысленных терминов и категорий оценочного </a:t>
            </a:r>
            <a:r>
              <a:rPr lang="ru-RU" sz="2000" dirty="0" smtClean="0"/>
              <a:t>характера.</a:t>
            </a:r>
          </a:p>
          <a:p>
            <a:pPr indent="457200"/>
            <a:r>
              <a:rPr lang="ru-RU" sz="2000" b="1" dirty="0" smtClean="0"/>
              <a:t>Примеры</a:t>
            </a:r>
            <a:r>
              <a:rPr lang="ru-RU" sz="2000" b="1" dirty="0"/>
              <a:t>.</a:t>
            </a:r>
            <a:r>
              <a:rPr lang="ru-RU" sz="2000" dirty="0"/>
              <a:t> Данный </a:t>
            </a:r>
            <a:r>
              <a:rPr lang="ru-RU" sz="2000" dirty="0" err="1"/>
              <a:t>коррупциогенный</a:t>
            </a:r>
            <a:r>
              <a:rPr lang="ru-RU" sz="2000" dirty="0"/>
              <a:t> фактор содержался в приказе Минэкономразвития России от 01.09.2014 № 540 «Об утверждении классификатора видов разрешенного использования земельных участков», в котором при описании вида разрешенного использования земельного участка предусматривалось, что размещение объектов капитального строительства предполагалось для удовлетворения повседневных потребностей жителей и не причиняло существенного неудобства жителям. Между тем понятия «повседневные потребности жителей» и «существенное неудобство жителей» в классификаторе, иных нормативных правовых актах не были раскрыты, что позволяло должностным лицам произвольно определять возможность размещения на земельном участке любых объектов строительства. </a:t>
            </a:r>
            <a:endParaRPr lang="ru-RU" sz="2000" dirty="0" smtClean="0"/>
          </a:p>
          <a:p>
            <a:pPr indent="457200"/>
            <a:r>
              <a:rPr lang="ru-RU" sz="2000" dirty="0" smtClean="0"/>
              <a:t>В </a:t>
            </a:r>
            <a:r>
              <a:rPr lang="ru-RU" sz="2000" dirty="0"/>
              <a:t>Алтайском крае в качестве основания для отчисления учащихся из образовательных организаций в муниципальных актах предусматривалось «грубое нарушение» устава организации. Учитывая, что в законодательстве данное понятие не раскрыто, оно является оценочным.</a:t>
            </a:r>
          </a:p>
          <a:p>
            <a:pPr indent="457200"/>
            <a:r>
              <a:rPr lang="ru-RU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641762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33441" y="1278459"/>
            <a:ext cx="5909479" cy="64633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СПАСИБО ЗА ВНИМАНИЕ!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https://kpi.ua/files/styles/story/public/images-story/n9621.jpg?itok=EHFfIMy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6327" y="2700644"/>
            <a:ext cx="5157643" cy="2926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04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2072" y="562154"/>
            <a:ext cx="106680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/>
              <a:t>Антикоррупционная экспертиза </a:t>
            </a:r>
            <a:r>
              <a:rPr lang="ru-RU" sz="2000" dirty="0"/>
              <a:t>– оценка  нормативных правовых актов и проектов нормативных правовых актов в целях выявления в них </a:t>
            </a:r>
            <a:r>
              <a:rPr lang="ru-RU" sz="2000" dirty="0" err="1"/>
              <a:t>коррупциогенных</a:t>
            </a:r>
            <a:r>
              <a:rPr lang="ru-RU" sz="2000" dirty="0"/>
              <a:t> факторов и их последующего устранения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7878" y="1775731"/>
            <a:ext cx="1076674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err="1"/>
              <a:t>Коррупциогенные</a:t>
            </a:r>
            <a:r>
              <a:rPr lang="ru-RU" sz="2000" b="1" i="1" dirty="0"/>
              <a:t> факторы </a:t>
            </a:r>
            <a:r>
              <a:rPr lang="ru-RU" sz="2000" dirty="0"/>
              <a:t>– положения нормативных правовых актов (их проектов), устанавливающие для </a:t>
            </a:r>
            <a:r>
              <a:rPr lang="ru-RU" sz="2000" dirty="0" err="1"/>
              <a:t>правоприменителя</a:t>
            </a:r>
            <a:r>
              <a:rPr lang="ru-RU" sz="2000" dirty="0"/>
              <a:t> необоснованно широкие пределы усмотрения или возможность необоснованного применения исключений из общих правил, а также положения, содержащие неопределенные, трудновыполнимые и (или) обременительные требования к гражданам и организациям и тем самым создающие условия для проявления коррупции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5784" y="3690225"/>
            <a:ext cx="1050057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/>
              <a:t>Нормативный правовой акт </a:t>
            </a:r>
            <a:r>
              <a:rPr lang="ru-RU" sz="2000" dirty="0"/>
              <a:t>– письменный официальный документ, принятый (изданный) в определенной форме правотворческим органом в пределах его компетенции и направленный на установление, изменение или отмену правовых норм. В свою очередь, под правовой нормой принято понимать общеобязательное государственное предписание постоянного или временного характера, рассчитанное на многократное применение</a:t>
            </a:r>
          </a:p>
        </p:txBody>
      </p:sp>
    </p:spTree>
    <p:extLst>
      <p:ext uri="{BB962C8B-B14F-4D97-AF65-F5344CB8AC3E}">
        <p14:creationId xmlns:p14="http://schemas.microsoft.com/office/powerpoint/2010/main" val="3757988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9853" y="712914"/>
            <a:ext cx="1034173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Следует </a:t>
            </a:r>
            <a:r>
              <a:rPr lang="ru-RU" sz="2000" b="1" dirty="0"/>
              <a:t>различать </a:t>
            </a:r>
            <a:r>
              <a:rPr lang="ru-RU" sz="2000" dirty="0"/>
              <a:t>правовую и антикоррупционную экспертизы нормативных правовых актов. При </a:t>
            </a:r>
            <a:r>
              <a:rPr lang="ru-RU" sz="2000" b="1" dirty="0"/>
              <a:t>правовой экспертизе </a:t>
            </a:r>
            <a:r>
              <a:rPr lang="ru-RU" sz="2000" dirty="0"/>
              <a:t>проводится правовая оценка формы нормативного правового акта, его целей и задач, предмета правового регулирования, компетенции органа, принявшего правовой акт, содержащихся в нем норм, порядка принятия, обнародования (опубликования) на предмет соответствия требованиям Конституции Российской Федерации, федеральных законов, а также оценка соответствия нормативного правового акта требованиям юридической техники (в том числе проверка наличия необходимых реквизитов). Целью же </a:t>
            </a:r>
            <a:r>
              <a:rPr lang="ru-RU" sz="2000" b="1" dirty="0"/>
              <a:t>антикоррупционной экспертизы </a:t>
            </a:r>
            <a:r>
              <a:rPr lang="ru-RU" sz="2000" dirty="0"/>
              <a:t>является выявление в положениях нормативных правовых актов и их проектов </a:t>
            </a:r>
            <a:r>
              <a:rPr lang="ru-RU" sz="2000" dirty="0" err="1"/>
              <a:t>коррупциогенных</a:t>
            </a:r>
            <a:r>
              <a:rPr lang="ru-RU" sz="2000" dirty="0"/>
              <a:t> факторов.</a:t>
            </a:r>
          </a:p>
        </p:txBody>
      </p:sp>
    </p:spTree>
    <p:extLst>
      <p:ext uri="{BB962C8B-B14F-4D97-AF65-F5344CB8AC3E}">
        <p14:creationId xmlns:p14="http://schemas.microsoft.com/office/powerpoint/2010/main" val="4235277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4558" y="375514"/>
            <a:ext cx="7984901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ПРАВОВАЯ ОСНОВА АНТИКОРРУПЦИОННОЙ ЭКСПЕРТИЗЫ НОРМАТИВНЫХ ПРАВОВЫХ АКТОВ И ИХ ПРОЕКТОВ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43437" y="1675506"/>
            <a:ext cx="4833870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Федеральный закон от 25.12.2008 № 273-ФЗ «О противодействии коррупции» относит антикоррупционную экспертизу правовых актов и их проектов к одной из основных мер профилактики коррупции (ч. 2 ст. 6)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593724" y="1675506"/>
            <a:ext cx="6096000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/>
              <a:t>Федеральный закон от 17.07.2009 № 172-ФЗ «Об антикоррупционной экспертизе нормативных правовых актов и проектов нормативных правовых актов» установил правовые и организационные основы антикоррупционной экспертизы нормативных правовых актов и их проектов в целях выявления в них </a:t>
            </a:r>
            <a:r>
              <a:rPr lang="ru-RU" dirty="0" err="1"/>
              <a:t>коррупциогенных</a:t>
            </a:r>
            <a:r>
              <a:rPr lang="ru-RU" dirty="0"/>
              <a:t> факторов и их последующего устранения (ч. 1 ст. 1)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45724" y="3916997"/>
            <a:ext cx="6096000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/>
              <a:t>Постановлением Правительства Российской Федерации от 26.02.2010    № 96 «Об антикоррупционной экспертизе нормативных правовых актов и проектов нормативных правовых актов» утверждены Правила и Методика проведения антикоррупционной экспертизы нормативных правовых актов и проектов нормативных правовых актов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3567448" y="1083400"/>
            <a:ext cx="1" cy="4906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422006" y="1083400"/>
            <a:ext cx="0" cy="28335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7572777" y="1109158"/>
            <a:ext cx="0" cy="4648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015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3493" y="545489"/>
            <a:ext cx="983945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Впервые проведение экспертизы нормативных правовых актов и их проектов на </a:t>
            </a:r>
            <a:r>
              <a:rPr lang="ru-RU" sz="2000" dirty="0" err="1"/>
              <a:t>коррупциогенность</a:t>
            </a:r>
            <a:r>
              <a:rPr lang="ru-RU" sz="2000" dirty="0"/>
              <a:t> в органах исполнительной власти было предусмотрено  Концепцией административной реформы в Российской Федерации в 2006 - 2010 годах, утвержденной распоряжением Правительства Российской Федерации от 25.10.2005 № 1789-р «О Концепции административной реформы в Российской Федерации в 2006 - 2010 годах». На системной основе такая экспертиза была внедрена с 2009 г. после утверждения постановлениями Правительства Российской Федерации от 05.05.2009 № 195 и № 196 правил и методики проведения экспертизы проектов нормативных правовых актов и иных документов в целях выявления в них положений, способствующих созданию условий для проявления коррупции.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89847" y="4182545"/>
            <a:ext cx="758565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Впоследствии указанные постановления Правительства Российской Федерации </a:t>
            </a:r>
            <a:r>
              <a:rPr lang="ru-RU" sz="2000" b="1" i="1" dirty="0"/>
              <a:t>признаны утратившими силу</a:t>
            </a:r>
            <a:r>
              <a:rPr lang="ru-RU" sz="2000" dirty="0"/>
              <a:t> в связи с принятием постановления Правительства Российской Федерации от 26.02.2010 № 96 «Об антикоррупционной экспертизе нормативных правовых актов и проектов нормативных правовых актов».</a:t>
            </a:r>
          </a:p>
        </p:txBody>
      </p:sp>
      <p:pic>
        <p:nvPicPr>
          <p:cNvPr id="2050" name="Picture 2" descr="https://avatars.mds.yandex.net/get-pdb/2390681/2ee31316-5c6c-4ef1-b013-09f24c1f42e5/s1200?webp=fa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609" y="4162269"/>
            <a:ext cx="2477238" cy="1651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7501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48496" y="351453"/>
            <a:ext cx="8487177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ВЕДОМСТВЕННЫЕ НОРМАТИВНЫЕ ПРАВОВЫЕ АКТЫ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8820" y="985551"/>
            <a:ext cx="5542209" cy="23083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Приказом Генерального прокурора Российской Федерации от 28.12.2009 № 400 «Об организации проведения антикоррупционной экспертизы нормативных правовых актов» </a:t>
            </a:r>
            <a:r>
              <a:rPr lang="ru-RU" dirty="0">
                <a:solidFill>
                  <a:srgbClr val="C00000"/>
                </a:solidFill>
              </a:rPr>
              <a:t>определен порядок участия органов прокуратуры в проведении антикоррупционной экспертизы и принятии мер реагирования при выявлении </a:t>
            </a:r>
            <a:r>
              <a:rPr lang="ru-RU" dirty="0" err="1">
                <a:solidFill>
                  <a:srgbClr val="C00000"/>
                </a:solidFill>
              </a:rPr>
              <a:t>коррупциогенных</a:t>
            </a:r>
            <a:r>
              <a:rPr lang="ru-RU" dirty="0">
                <a:solidFill>
                  <a:srgbClr val="C00000"/>
                </a:solidFill>
              </a:rPr>
              <a:t> факторов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94231" y="985551"/>
            <a:ext cx="6096000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/>
              <a:t>Приказом Министерства юстиции Российской Федерации от 21.10.2011 № 363 «Об утверждении формы заключения по результатам независимой антикоррупционной экспертизы» </a:t>
            </a:r>
            <a:r>
              <a:rPr lang="ru-RU" dirty="0">
                <a:solidFill>
                  <a:srgbClr val="C00000"/>
                </a:solidFill>
              </a:rPr>
              <a:t>установлена обязательная форма заключения, которую заполняет независимый эксперт по итогам проведенной антикоррупционной экспертизы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7678" y="3446404"/>
            <a:ext cx="11672553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Приказом Министерства юстиции Российской Федерации от 27.07.2012 № 146 «Об утверждении Административного регламента Министерства юстиции Российской Федерации по предоставлению государственной услуги по осуществлению аккредитации юридических и физических лиц, изъявивших желание получить аккредитацию на проведение в качестве независимых экспертов антикоррупционной экспертизы нормативных правовых актов и проектов нормативных правовых актов в случаях, предусмотренных законодательством Российской Федерации» </a:t>
            </a:r>
            <a:r>
              <a:rPr lang="ru-RU" dirty="0">
                <a:solidFill>
                  <a:srgbClr val="C00000"/>
                </a:solidFill>
              </a:rPr>
              <a:t>урегулирован порядок  аккредитации юридических и физических лиц, изъявивших желание получить аккредитацию на проведение в качестве независимых экспертов антикоррупционной экспертизы нормативных правовых актов и проектов нормативных правовых актов.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4559121" y="751563"/>
            <a:ext cx="167425" cy="2339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6797898" y="751563"/>
            <a:ext cx="167425" cy="2339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0507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5263" y="744279"/>
            <a:ext cx="86202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Федеральными органами исполнительной власти, судебными органами, иными органами и организациями, региональными и муниципальными органами власти приняты </a:t>
            </a:r>
            <a:r>
              <a:rPr lang="ru-RU" sz="2000" b="1" i="1" dirty="0"/>
              <a:t>собственные порядки (методики)</a:t>
            </a:r>
            <a:r>
              <a:rPr lang="ru-RU" sz="2000" dirty="0"/>
              <a:t> проведения антикоррупционной экспертизы.</a:t>
            </a:r>
          </a:p>
        </p:txBody>
      </p:sp>
    </p:spTree>
    <p:extLst>
      <p:ext uri="{BB962C8B-B14F-4D97-AF65-F5344CB8AC3E}">
        <p14:creationId xmlns:p14="http://schemas.microsoft.com/office/powerpoint/2010/main" val="745201899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174</TotalTime>
  <Words>4705</Words>
  <Application>Microsoft Office PowerPoint</Application>
  <PresentationFormat>Произвольный</PresentationFormat>
  <Paragraphs>158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Ретро</vt:lpstr>
      <vt:lpstr>ПОНЯТИЯ И ВИДЫ ПРАВОВОЙ И АНТИКОРРУПЦИОННОЙ ЭКСПЕРТИЗЫ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ИДПО "Госзаказ"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Виктор Петрович Сеньков</dc:creator>
  <cp:lastModifiedBy>Asus</cp:lastModifiedBy>
  <cp:revision>15</cp:revision>
  <dcterms:created xsi:type="dcterms:W3CDTF">2019-10-11T17:13:52Z</dcterms:created>
  <dcterms:modified xsi:type="dcterms:W3CDTF">2020-09-28T04:41:10Z</dcterms:modified>
</cp:coreProperties>
</file>